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7" r:id="rId11"/>
    <p:sldId id="275" r:id="rId12"/>
    <p:sldId id="276" r:id="rId13"/>
    <p:sldId id="288" r:id="rId14"/>
    <p:sldId id="289" r:id="rId15"/>
    <p:sldId id="284" r:id="rId16"/>
    <p:sldId id="285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cjIBAVKuM1klC+Y2Ihijf27f+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08752-291E-40AC-86F3-0A6BB08D14C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F6649C-69DA-40FC-AF54-6A06ED798D2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cap="all" dirty="0" err="1" smtClean="0">
              <a:solidFill>
                <a:srgbClr val="002060"/>
              </a:solidFill>
              <a:latin typeface="+mj-lt"/>
              <a:ea typeface="+mj-ea"/>
              <a:cs typeface="+mj-cs"/>
            </a:rPr>
            <a:t>Activit</a:t>
          </a:r>
          <a:r>
            <a:rPr lang="ro-RO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ăți în </a:t>
          </a:r>
        </a:p>
        <a:p>
          <a:r>
            <a:rPr lang="ro-RO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Clasa  STEAM</a:t>
          </a:r>
          <a:endParaRPr lang="en-US" dirty="0" smtClean="0"/>
        </a:p>
        <a:p>
          <a:endParaRPr lang="en-US" dirty="0"/>
        </a:p>
      </dgm:t>
    </dgm:pt>
    <dgm:pt modelId="{CAC85A5D-24F1-450A-A757-8F08BD427BF9}" type="parTrans" cxnId="{8C6050A6-B945-4E5F-8E42-CDF22426D325}">
      <dgm:prSet/>
      <dgm:spPr/>
      <dgm:t>
        <a:bodyPr/>
        <a:lstStyle/>
        <a:p>
          <a:endParaRPr lang="en-US"/>
        </a:p>
      </dgm:t>
    </dgm:pt>
    <dgm:pt modelId="{61D02AC4-4804-4FD0-B2A6-EE3EFCA352ED}" type="sibTrans" cxnId="{8C6050A6-B945-4E5F-8E42-CDF22426D325}">
      <dgm:prSet/>
      <dgm:spPr/>
      <dgm:t>
        <a:bodyPr/>
        <a:lstStyle/>
        <a:p>
          <a:endParaRPr lang="en-US"/>
        </a:p>
      </dgm:t>
    </dgm:pt>
    <dgm:pt modelId="{C67D664F-835F-420A-96AB-9C05348F063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LABORATORUL DE INGINERIE</a:t>
          </a:r>
          <a:endParaRPr lang="en-US" dirty="0">
            <a:solidFill>
              <a:schemeClr val="tx1"/>
            </a:solidFill>
          </a:endParaRPr>
        </a:p>
      </dgm:t>
    </dgm:pt>
    <dgm:pt modelId="{C5B0F223-A5A9-4194-97DA-C5E836DDCA1A}" type="sibTrans" cxnId="{80532DE2-F069-49C7-B682-F2FB603687DD}">
      <dgm:prSet/>
      <dgm:spPr/>
      <dgm:t>
        <a:bodyPr/>
        <a:lstStyle/>
        <a:p>
          <a:endParaRPr lang="en-US"/>
        </a:p>
      </dgm:t>
    </dgm:pt>
    <dgm:pt modelId="{5FC2608C-A701-4A1D-899C-580007F28D13}" type="parTrans" cxnId="{80532DE2-F069-49C7-B682-F2FB603687DD}">
      <dgm:prSet/>
      <dgm:spPr/>
      <dgm:t>
        <a:bodyPr/>
        <a:lstStyle/>
        <a:p>
          <a:endParaRPr lang="en-US"/>
        </a:p>
      </dgm:t>
    </dgm:pt>
    <dgm:pt modelId="{A7EC221D-3EC1-4974-AB1F-FEE8F8613AF0}" type="pres">
      <dgm:prSet presAssocID="{25C08752-291E-40AC-86F3-0A6BB08D14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F6A49844-744C-478C-B171-E4F7ECAC8EDB}" type="pres">
      <dgm:prSet presAssocID="{C67D664F-835F-420A-96AB-9C05348F0634}" presName="composite" presStyleCnt="0"/>
      <dgm:spPr/>
    </dgm:pt>
    <dgm:pt modelId="{89A2FA84-662F-4296-9B82-E5CB50192D13}" type="pres">
      <dgm:prSet presAssocID="{C67D664F-835F-420A-96AB-9C05348F0634}" presName="rect1" presStyleLbl="bgImgPlace1" presStyleIdx="0" presStyleCnt="2" custScaleX="97113" custScaleY="92953"/>
      <dgm:spPr/>
      <dgm:t>
        <a:bodyPr/>
        <a:lstStyle/>
        <a:p>
          <a:endParaRPr lang="ro-RO"/>
        </a:p>
      </dgm:t>
    </dgm:pt>
    <dgm:pt modelId="{EF2A1DE6-1EA5-424C-A75E-BE6E13CB2902}" type="pres">
      <dgm:prSet presAssocID="{C67D664F-835F-420A-96AB-9C05348F0634}" presName="wedgeRectCallout1" presStyleLbl="node1" presStyleIdx="0" presStyleCnt="2" custLinFactNeighborX="5649" custLinFactNeighborY="68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9AAA9-2602-47BE-B996-27753CA36504}" type="pres">
      <dgm:prSet presAssocID="{C5B0F223-A5A9-4194-97DA-C5E836DDCA1A}" presName="sibTrans" presStyleCnt="0"/>
      <dgm:spPr/>
    </dgm:pt>
    <dgm:pt modelId="{B3A1F1E6-FE81-4C70-9410-EE818EE84032}" type="pres">
      <dgm:prSet presAssocID="{D5F6649C-69DA-40FC-AF54-6A06ED798D24}" presName="composite" presStyleCnt="0"/>
      <dgm:spPr/>
    </dgm:pt>
    <dgm:pt modelId="{DBB6B2CA-7F19-4ADE-A82E-8F194866CC5F}" type="pres">
      <dgm:prSet presAssocID="{D5F6649C-69DA-40FC-AF54-6A06ED798D24}" presName="rect1" presStyleLbl="bgImgPlace1" presStyleIdx="1" presStyleCnt="2" custLinFactNeighborX="87" custLinFactNeighborY="762"/>
      <dgm:spPr/>
      <dgm:t>
        <a:bodyPr/>
        <a:lstStyle/>
        <a:p>
          <a:endParaRPr lang="ro-RO"/>
        </a:p>
      </dgm:t>
    </dgm:pt>
    <dgm:pt modelId="{92C230F0-1A34-4CF6-81AC-3447416B4377}" type="pres">
      <dgm:prSet presAssocID="{D5F6649C-69DA-40FC-AF54-6A06ED798D24}" presName="wedgeRectCallout1" presStyleLbl="node1" presStyleIdx="1" presStyleCnt="2" custLinFactNeighborX="-6751" custLinFactNeighborY="63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8F2624-913E-49C7-9214-3F0B0628B995}" type="presOf" srcId="{25C08752-291E-40AC-86F3-0A6BB08D14C8}" destId="{A7EC221D-3EC1-4974-AB1F-FEE8F8613AF0}" srcOrd="0" destOrd="0" presId="urn:microsoft.com/office/officeart/2008/layout/BendingPictureCaptionList"/>
    <dgm:cxn modelId="{8C6050A6-B945-4E5F-8E42-CDF22426D325}" srcId="{25C08752-291E-40AC-86F3-0A6BB08D14C8}" destId="{D5F6649C-69DA-40FC-AF54-6A06ED798D24}" srcOrd="1" destOrd="0" parTransId="{CAC85A5D-24F1-450A-A757-8F08BD427BF9}" sibTransId="{61D02AC4-4804-4FD0-B2A6-EE3EFCA352ED}"/>
    <dgm:cxn modelId="{E9774871-C16C-4A27-A77D-7F35EB39CEBF}" type="presOf" srcId="{D5F6649C-69DA-40FC-AF54-6A06ED798D24}" destId="{92C230F0-1A34-4CF6-81AC-3447416B4377}" srcOrd="0" destOrd="0" presId="urn:microsoft.com/office/officeart/2008/layout/BendingPictureCaptionList"/>
    <dgm:cxn modelId="{80532DE2-F069-49C7-B682-F2FB603687DD}" srcId="{25C08752-291E-40AC-86F3-0A6BB08D14C8}" destId="{C67D664F-835F-420A-96AB-9C05348F0634}" srcOrd="0" destOrd="0" parTransId="{5FC2608C-A701-4A1D-899C-580007F28D13}" sibTransId="{C5B0F223-A5A9-4194-97DA-C5E836DDCA1A}"/>
    <dgm:cxn modelId="{6EE148BC-B575-4EE1-AB92-DCD9EF68D746}" type="presOf" srcId="{C67D664F-835F-420A-96AB-9C05348F0634}" destId="{EF2A1DE6-1EA5-424C-A75E-BE6E13CB2902}" srcOrd="0" destOrd="0" presId="urn:microsoft.com/office/officeart/2008/layout/BendingPictureCaptionList"/>
    <dgm:cxn modelId="{6DC0B426-94D2-4088-B689-7E427CA3EC33}" type="presParOf" srcId="{A7EC221D-3EC1-4974-AB1F-FEE8F8613AF0}" destId="{F6A49844-744C-478C-B171-E4F7ECAC8EDB}" srcOrd="0" destOrd="0" presId="urn:microsoft.com/office/officeart/2008/layout/BendingPictureCaptionList"/>
    <dgm:cxn modelId="{C69B3A32-A3ED-4097-B313-EEFB27A9B4E3}" type="presParOf" srcId="{F6A49844-744C-478C-B171-E4F7ECAC8EDB}" destId="{89A2FA84-662F-4296-9B82-E5CB50192D13}" srcOrd="0" destOrd="0" presId="urn:microsoft.com/office/officeart/2008/layout/BendingPictureCaptionList"/>
    <dgm:cxn modelId="{8D47D684-8219-470A-8BD3-E5A5C2EA1680}" type="presParOf" srcId="{F6A49844-744C-478C-B171-E4F7ECAC8EDB}" destId="{EF2A1DE6-1EA5-424C-A75E-BE6E13CB2902}" srcOrd="1" destOrd="0" presId="urn:microsoft.com/office/officeart/2008/layout/BendingPictureCaptionList"/>
    <dgm:cxn modelId="{C16F01E4-5547-4B6F-A6D2-1CE4498E4550}" type="presParOf" srcId="{A7EC221D-3EC1-4974-AB1F-FEE8F8613AF0}" destId="{4C99AAA9-2602-47BE-B996-27753CA36504}" srcOrd="1" destOrd="0" presId="urn:microsoft.com/office/officeart/2008/layout/BendingPictureCaptionList"/>
    <dgm:cxn modelId="{5DD1BF21-BEA5-4C64-A482-FB3D22488F2D}" type="presParOf" srcId="{A7EC221D-3EC1-4974-AB1F-FEE8F8613AF0}" destId="{B3A1F1E6-FE81-4C70-9410-EE818EE84032}" srcOrd="2" destOrd="0" presId="urn:microsoft.com/office/officeart/2008/layout/BendingPictureCaptionList"/>
    <dgm:cxn modelId="{3629E29D-8EEB-4860-B4F9-0B54C38A6B51}" type="presParOf" srcId="{B3A1F1E6-FE81-4C70-9410-EE818EE84032}" destId="{DBB6B2CA-7F19-4ADE-A82E-8F194866CC5F}" srcOrd="0" destOrd="0" presId="urn:microsoft.com/office/officeart/2008/layout/BendingPictureCaptionList"/>
    <dgm:cxn modelId="{AC9F58DF-DACA-49A9-93BE-CC0978C9E519}" type="presParOf" srcId="{B3A1F1E6-FE81-4C70-9410-EE818EE84032}" destId="{92C230F0-1A34-4CF6-81AC-3447416B437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45DED-035B-4C33-9479-76941658950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D099A-8F74-402F-9A5A-BEBD05DDC925}">
      <dgm:prSet phldrT="[Text]" custT="1"/>
      <dgm:spPr>
        <a:solidFill>
          <a:srgbClr val="92D050"/>
        </a:solidFill>
      </dgm:spPr>
      <dgm:t>
        <a:bodyPr/>
        <a:lstStyle/>
        <a:p>
          <a:r>
            <a:rPr lang="ro-RO" sz="2000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LABORATORUL DE INGINERIE</a:t>
          </a:r>
          <a:endParaRPr lang="en-US" sz="2000" dirty="0"/>
        </a:p>
      </dgm:t>
    </dgm:pt>
    <dgm:pt modelId="{B82B6FF6-EE88-41DB-8AA0-0D825ED63453}" type="parTrans" cxnId="{8F4C1825-971D-44E7-BBEF-B5C04DFE5BE7}">
      <dgm:prSet/>
      <dgm:spPr/>
      <dgm:t>
        <a:bodyPr/>
        <a:lstStyle/>
        <a:p>
          <a:endParaRPr lang="en-US"/>
        </a:p>
      </dgm:t>
    </dgm:pt>
    <dgm:pt modelId="{66F0A042-421B-42AC-A401-B13D2AD962C1}" type="sibTrans" cxnId="{8F4C1825-971D-44E7-BBEF-B5C04DFE5BE7}">
      <dgm:prSet/>
      <dgm:spPr/>
      <dgm:t>
        <a:bodyPr/>
        <a:lstStyle/>
        <a:p>
          <a:endParaRPr lang="en-US"/>
        </a:p>
      </dgm:t>
    </dgm:pt>
    <dgm:pt modelId="{D9C26ABE-ED3E-4F79-AE3D-D45CD894E8D2}">
      <dgm:prSet phldrT="[Text]" custT="1"/>
      <dgm:spPr>
        <a:solidFill>
          <a:srgbClr val="92D050"/>
        </a:solidFill>
      </dgm:spPr>
      <dgm:t>
        <a:bodyPr/>
        <a:lstStyle/>
        <a:p>
          <a:r>
            <a:rPr lang="ro-RO" sz="5100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 </a:t>
          </a:r>
          <a:r>
            <a:rPr lang="ro-RO" sz="1800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ACTIVITĂȚI ÎN CLASA STEAM </a:t>
          </a:r>
          <a:endParaRPr lang="en-US" sz="1800" dirty="0"/>
        </a:p>
      </dgm:t>
    </dgm:pt>
    <dgm:pt modelId="{4FB9BC5B-14DC-493C-BF05-6D396CFE8FEF}" type="parTrans" cxnId="{E73958D6-F9C1-44D8-BE28-0ADEC0E712E7}">
      <dgm:prSet/>
      <dgm:spPr/>
      <dgm:t>
        <a:bodyPr/>
        <a:lstStyle/>
        <a:p>
          <a:endParaRPr lang="en-US"/>
        </a:p>
      </dgm:t>
    </dgm:pt>
    <dgm:pt modelId="{EEA4BAF3-2192-4E69-822F-282FFD4B8E7D}" type="sibTrans" cxnId="{E73958D6-F9C1-44D8-BE28-0ADEC0E712E7}">
      <dgm:prSet/>
      <dgm:spPr/>
      <dgm:t>
        <a:bodyPr/>
        <a:lstStyle/>
        <a:p>
          <a:endParaRPr lang="en-US"/>
        </a:p>
      </dgm:t>
    </dgm:pt>
    <dgm:pt modelId="{068DF983-BABE-4531-94AE-883A861C2654}" type="pres">
      <dgm:prSet presAssocID="{76945DED-035B-4C33-9479-7694165895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E7625666-29B0-42B1-A702-9913F54427A3}" type="pres">
      <dgm:prSet presAssocID="{A5BD099A-8F74-402F-9A5A-BEBD05DDC925}" presName="composite" presStyleCnt="0"/>
      <dgm:spPr/>
    </dgm:pt>
    <dgm:pt modelId="{78AEB43C-1934-472B-8491-590B8328DD27}" type="pres">
      <dgm:prSet presAssocID="{A5BD099A-8F74-402F-9A5A-BEBD05DDC925}" presName="rect1" presStyleLbl="bgImgPlace1" presStyleIdx="0" presStyleCnt="2" custLinFactNeighborX="59" custLinFactNeighborY="-934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o-RO"/>
        </a:p>
      </dgm:t>
    </dgm:pt>
    <dgm:pt modelId="{2B071228-899D-465B-A28F-68271FF7592C}" type="pres">
      <dgm:prSet presAssocID="{A5BD099A-8F74-402F-9A5A-BEBD05DDC925}" presName="wedgeRectCallout1" presStyleLbl="node1" presStyleIdx="0" presStyleCnt="2" custLinFactNeighborX="402" custLinFactNeighborY="60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5729D-B626-4EAD-A217-5EB273A49133}" type="pres">
      <dgm:prSet presAssocID="{66F0A042-421B-42AC-A401-B13D2AD962C1}" presName="sibTrans" presStyleCnt="0"/>
      <dgm:spPr/>
    </dgm:pt>
    <dgm:pt modelId="{7140B165-6D2D-43D5-A7B0-8365C619C468}" type="pres">
      <dgm:prSet presAssocID="{D9C26ABE-ED3E-4F79-AE3D-D45CD894E8D2}" presName="composite" presStyleCnt="0"/>
      <dgm:spPr/>
    </dgm:pt>
    <dgm:pt modelId="{D9ACF13B-CC34-492F-9827-1BB992F6ACFD}" type="pres">
      <dgm:prSet presAssocID="{D9C26ABE-ED3E-4F79-AE3D-D45CD894E8D2}" presName="rect1" presStyleLbl="bgImgPlace1" presStyleIdx="1" presStyleCnt="2"/>
      <dgm:spPr/>
      <dgm:t>
        <a:bodyPr/>
        <a:lstStyle/>
        <a:p>
          <a:endParaRPr lang="ro-RO"/>
        </a:p>
      </dgm:t>
    </dgm:pt>
    <dgm:pt modelId="{C376CC2E-BB2F-44CE-9993-D1091F00E168}" type="pres">
      <dgm:prSet presAssocID="{D9C26ABE-ED3E-4F79-AE3D-D45CD894E8D2}" presName="wedgeRectCallout1" presStyleLbl="node1" presStyleIdx="1" presStyleCnt="2" custLinFactNeighborX="-3508" custLinFactNeighborY="60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4122D4-9873-4FA9-84B1-AE4C4973FF47}" type="presOf" srcId="{A5BD099A-8F74-402F-9A5A-BEBD05DDC925}" destId="{2B071228-899D-465B-A28F-68271FF7592C}" srcOrd="0" destOrd="0" presId="urn:microsoft.com/office/officeart/2008/layout/BendingPictureCaptionList"/>
    <dgm:cxn modelId="{B20B7502-2122-44D5-BE6D-CD4135E88881}" type="presOf" srcId="{D9C26ABE-ED3E-4F79-AE3D-D45CD894E8D2}" destId="{C376CC2E-BB2F-44CE-9993-D1091F00E168}" srcOrd="0" destOrd="0" presId="urn:microsoft.com/office/officeart/2008/layout/BendingPictureCaptionList"/>
    <dgm:cxn modelId="{7459A8BA-EB6D-4354-9D0B-BDBF22C1F69B}" type="presOf" srcId="{76945DED-035B-4C33-9479-769416589508}" destId="{068DF983-BABE-4531-94AE-883A861C2654}" srcOrd="0" destOrd="0" presId="urn:microsoft.com/office/officeart/2008/layout/BendingPictureCaptionList"/>
    <dgm:cxn modelId="{8F4C1825-971D-44E7-BBEF-B5C04DFE5BE7}" srcId="{76945DED-035B-4C33-9479-769416589508}" destId="{A5BD099A-8F74-402F-9A5A-BEBD05DDC925}" srcOrd="0" destOrd="0" parTransId="{B82B6FF6-EE88-41DB-8AA0-0D825ED63453}" sibTransId="{66F0A042-421B-42AC-A401-B13D2AD962C1}"/>
    <dgm:cxn modelId="{E73958D6-F9C1-44D8-BE28-0ADEC0E712E7}" srcId="{76945DED-035B-4C33-9479-769416589508}" destId="{D9C26ABE-ED3E-4F79-AE3D-D45CD894E8D2}" srcOrd="1" destOrd="0" parTransId="{4FB9BC5B-14DC-493C-BF05-6D396CFE8FEF}" sibTransId="{EEA4BAF3-2192-4E69-822F-282FFD4B8E7D}"/>
    <dgm:cxn modelId="{41445A29-F90A-493A-84F3-490BCD5174EA}" type="presParOf" srcId="{068DF983-BABE-4531-94AE-883A861C2654}" destId="{E7625666-29B0-42B1-A702-9913F54427A3}" srcOrd="0" destOrd="0" presId="urn:microsoft.com/office/officeart/2008/layout/BendingPictureCaptionList"/>
    <dgm:cxn modelId="{7B78D8A6-7EF8-4B4A-A339-F7B147E7EBAF}" type="presParOf" srcId="{E7625666-29B0-42B1-A702-9913F54427A3}" destId="{78AEB43C-1934-472B-8491-590B8328DD27}" srcOrd="0" destOrd="0" presId="urn:microsoft.com/office/officeart/2008/layout/BendingPictureCaptionList"/>
    <dgm:cxn modelId="{545859A6-C262-46F2-870C-7FB0BB285331}" type="presParOf" srcId="{E7625666-29B0-42B1-A702-9913F54427A3}" destId="{2B071228-899D-465B-A28F-68271FF7592C}" srcOrd="1" destOrd="0" presId="urn:microsoft.com/office/officeart/2008/layout/BendingPictureCaptionList"/>
    <dgm:cxn modelId="{B9EED7AE-5FAC-48FD-B9B9-0D4E0974A77C}" type="presParOf" srcId="{068DF983-BABE-4531-94AE-883A861C2654}" destId="{8A15729D-B626-4EAD-A217-5EB273A49133}" srcOrd="1" destOrd="0" presId="urn:microsoft.com/office/officeart/2008/layout/BendingPictureCaptionList"/>
    <dgm:cxn modelId="{AD83BFB0-E22A-4A56-A465-271C9B6ADFB0}" type="presParOf" srcId="{068DF983-BABE-4531-94AE-883A861C2654}" destId="{7140B165-6D2D-43D5-A7B0-8365C619C468}" srcOrd="2" destOrd="0" presId="urn:microsoft.com/office/officeart/2008/layout/BendingPictureCaptionList"/>
    <dgm:cxn modelId="{4F3CEAD5-743B-4580-BB3E-ED3E9CD6C2D4}" type="presParOf" srcId="{7140B165-6D2D-43D5-A7B0-8365C619C468}" destId="{D9ACF13B-CC34-492F-9827-1BB992F6ACFD}" srcOrd="0" destOrd="0" presId="urn:microsoft.com/office/officeart/2008/layout/BendingPictureCaptionList"/>
    <dgm:cxn modelId="{2D9DF4E5-D981-414D-98D5-A714CB4B14BE}" type="presParOf" srcId="{7140B165-6D2D-43D5-A7B0-8365C619C468}" destId="{C376CC2E-BB2F-44CE-9993-D1091F00E16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2FA84-662F-4296-9B82-E5CB50192D13}">
      <dsp:nvSpPr>
        <dsp:cNvPr id="0" name=""/>
        <dsp:cNvSpPr/>
      </dsp:nvSpPr>
      <dsp:spPr>
        <a:xfrm>
          <a:off x="3441" y="775193"/>
          <a:ext cx="3831721" cy="293406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A1DE6-1EA5-424C-A75E-BE6E13CB2902}">
      <dsp:nvSpPr>
        <dsp:cNvPr id="0" name=""/>
        <dsp:cNvSpPr/>
      </dsp:nvSpPr>
      <dsp:spPr>
        <a:xfrm>
          <a:off x="499964" y="4260353"/>
          <a:ext cx="3511612" cy="110477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dirty="0" smtClean="0">
              <a:solidFill>
                <a:schemeClr val="tx1"/>
              </a:solidFill>
            </a:rPr>
            <a:t>LABORATORUL DE INGINERIE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99964" y="4260353"/>
        <a:ext cx="3511612" cy="1104776"/>
      </dsp:txXfrm>
    </dsp:sp>
    <dsp:sp modelId="{DBB6B2CA-7F19-4ADE-A82E-8F194866CC5F}">
      <dsp:nvSpPr>
        <dsp:cNvPr id="0" name=""/>
        <dsp:cNvSpPr/>
      </dsp:nvSpPr>
      <dsp:spPr>
        <a:xfrm>
          <a:off x="4233159" y="743636"/>
          <a:ext cx="3945632" cy="31565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230F0-1A34-4CF6-81AC-3447416B4377}">
      <dsp:nvSpPr>
        <dsp:cNvPr id="0" name=""/>
        <dsp:cNvSpPr/>
      </dsp:nvSpPr>
      <dsp:spPr>
        <a:xfrm>
          <a:off x="4347764" y="4260359"/>
          <a:ext cx="3511612" cy="110477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cap="all" dirty="0" err="1" smtClean="0">
              <a:solidFill>
                <a:srgbClr val="002060"/>
              </a:solidFill>
              <a:latin typeface="+mj-lt"/>
              <a:ea typeface="+mj-ea"/>
              <a:cs typeface="+mj-cs"/>
            </a:rPr>
            <a:t>Activit</a:t>
          </a:r>
          <a:r>
            <a:rPr lang="ro-RO" sz="1900" kern="1200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ăți în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900" kern="1200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Clasa  STEAM</a:t>
          </a:r>
          <a:endParaRPr lang="en-U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347764" y="4260359"/>
        <a:ext cx="3511612" cy="1104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EB43C-1934-472B-8491-590B8328DD27}">
      <dsp:nvSpPr>
        <dsp:cNvPr id="0" name=""/>
        <dsp:cNvSpPr/>
      </dsp:nvSpPr>
      <dsp:spPr>
        <a:xfrm>
          <a:off x="3258" y="525157"/>
          <a:ext cx="3850183" cy="308014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71228-899D-465B-A28F-68271FF7592C}">
      <dsp:nvSpPr>
        <dsp:cNvPr id="0" name=""/>
        <dsp:cNvSpPr/>
      </dsp:nvSpPr>
      <dsp:spPr>
        <a:xfrm>
          <a:off x="361278" y="4232993"/>
          <a:ext cx="3426663" cy="1078051"/>
        </a:xfrm>
        <a:prstGeom prst="wedgeRectCallout">
          <a:avLst>
            <a:gd name="adj1" fmla="val 20250"/>
            <a:gd name="adj2" fmla="val -607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LABORATORUL DE INGINERIE</a:t>
          </a:r>
          <a:endParaRPr lang="en-US" sz="2000" kern="1200" dirty="0"/>
        </a:p>
      </dsp:txBody>
      <dsp:txXfrm>
        <a:off x="361278" y="4232993"/>
        <a:ext cx="3426663" cy="1078051"/>
      </dsp:txXfrm>
    </dsp:sp>
    <dsp:sp modelId="{D9ACF13B-CC34-492F-9827-1BB992F6ACFD}">
      <dsp:nvSpPr>
        <dsp:cNvPr id="0" name=""/>
        <dsp:cNvSpPr/>
      </dsp:nvSpPr>
      <dsp:spPr>
        <a:xfrm>
          <a:off x="4236189" y="813028"/>
          <a:ext cx="3850183" cy="308014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6CC2E-BB2F-44CE-9993-D1091F00E168}">
      <dsp:nvSpPr>
        <dsp:cNvPr id="0" name=""/>
        <dsp:cNvSpPr/>
      </dsp:nvSpPr>
      <dsp:spPr>
        <a:xfrm>
          <a:off x="4462498" y="4232993"/>
          <a:ext cx="3426663" cy="1078051"/>
        </a:xfrm>
        <a:prstGeom prst="wedgeRectCallout">
          <a:avLst>
            <a:gd name="adj1" fmla="val 20250"/>
            <a:gd name="adj2" fmla="val -607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100" kern="1200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 </a:t>
          </a:r>
          <a:r>
            <a:rPr lang="ro-RO" sz="1800" kern="1200" cap="all" dirty="0" smtClean="0">
              <a:solidFill>
                <a:srgbClr val="002060"/>
              </a:solidFill>
              <a:latin typeface="+mj-lt"/>
              <a:ea typeface="+mj-ea"/>
              <a:cs typeface="+mj-cs"/>
            </a:rPr>
            <a:t>ACTIVITĂȚI ÎN CLASA STEAM </a:t>
          </a:r>
          <a:endParaRPr lang="en-US" sz="1800" kern="1200" dirty="0"/>
        </a:p>
      </dsp:txBody>
      <dsp:txXfrm>
        <a:off x="4462498" y="4232993"/>
        <a:ext cx="3426663" cy="1078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849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81D99-8A8A-4B6D-8EEB-A1D78DE80A61}" type="slidenum">
              <a:rPr lang="ro-RO" smtClean="0"/>
              <a:pPr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070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1022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1022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8.jpe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213609" y="2993955"/>
            <a:ext cx="7841106" cy="1524001"/>
          </a:xfrm>
        </p:spPr>
        <p:txBody>
          <a:bodyPr>
            <a:noAutofit/>
          </a:bodyPr>
          <a:lstStyle/>
          <a:p>
            <a:r>
              <a:rPr lang="it-IT" sz="3100" b="1" i="1" dirty="0">
                <a:solidFill>
                  <a:srgbClr val="002060"/>
                </a:solidFill>
              </a:rPr>
              <a:t/>
            </a:r>
            <a:br>
              <a:rPr lang="it-IT" sz="3100" b="1" i="1" dirty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STEAM </a:t>
            </a:r>
            <a:r>
              <a:rPr lang="en-US" b="1" i="1" dirty="0">
                <a:solidFill>
                  <a:srgbClr val="002060"/>
                </a:solidFill>
              </a:rPr>
              <a:t>&amp; Digital </a:t>
            </a:r>
            <a:r>
              <a:rPr lang="en-US" b="1" i="1" dirty="0" smtClean="0">
                <a:solidFill>
                  <a:srgbClr val="002060"/>
                </a:solidFill>
              </a:rPr>
              <a:t>Skills </a:t>
            </a:r>
            <a:r>
              <a:rPr lang="ro-RO" b="1" i="1" dirty="0" smtClean="0">
                <a:solidFill>
                  <a:srgbClr val="002060"/>
                </a:solidFill>
              </a:rPr>
              <a:t/>
            </a:r>
            <a:br>
              <a:rPr lang="ro-RO" b="1" i="1" dirty="0" smtClean="0">
                <a:solidFill>
                  <a:srgbClr val="002060"/>
                </a:solidFill>
              </a:rPr>
            </a:br>
            <a:r>
              <a:rPr lang="en-US" sz="2800" b="1" i="1" dirty="0" smtClean="0">
                <a:solidFill>
                  <a:srgbClr val="002060"/>
                </a:solidFill>
              </a:rPr>
              <a:t>Searching </a:t>
            </a:r>
            <a:r>
              <a:rPr lang="en-US" sz="2800" b="1" i="1" dirty="0">
                <a:solidFill>
                  <a:srgbClr val="002060"/>
                </a:solidFill>
              </a:rPr>
              <a:t>for the new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Leonardos</a:t>
            </a:r>
            <a:r>
              <a:rPr lang="ro-RO" sz="2800" b="1" i="1" dirty="0" smtClean="0">
                <a:solidFill>
                  <a:srgbClr val="002060"/>
                </a:solidFill>
              </a:rPr>
              <a:t/>
            </a:r>
            <a:br>
              <a:rPr lang="ro-RO" sz="2800" b="1" i="1" dirty="0" smtClean="0">
                <a:solidFill>
                  <a:srgbClr val="002060"/>
                </a:solidFill>
              </a:rPr>
            </a:br>
            <a:r>
              <a:rPr lang="ro-RO" sz="2800" b="1" i="1" dirty="0">
                <a:solidFill>
                  <a:srgbClr val="002060"/>
                </a:solidFill>
              </a:rPr>
              <a:t/>
            </a:r>
            <a:br>
              <a:rPr lang="ro-RO" sz="2800" b="1" i="1" dirty="0">
                <a:solidFill>
                  <a:srgbClr val="002060"/>
                </a:solidFill>
              </a:rPr>
            </a:br>
            <a:r>
              <a:rPr lang="ro-RO" sz="2800" b="1" i="1" dirty="0" smtClean="0">
                <a:solidFill>
                  <a:srgbClr val="002060"/>
                </a:solidFill>
              </a:rPr>
              <a:t>TPM </a:t>
            </a:r>
            <a:r>
              <a:rPr lang="ro-RO" sz="2800" b="1" i="1" dirty="0">
                <a:solidFill>
                  <a:schemeClr val="tx1"/>
                </a:solidFill>
              </a:rPr>
              <a:t>5</a:t>
            </a:r>
            <a:r>
              <a:rPr lang="ro-RO" sz="2800" b="1" i="1" dirty="0" smtClean="0">
                <a:solidFill>
                  <a:schemeClr val="tx1"/>
                </a:solidFill>
              </a:rPr>
              <a:t>-</a:t>
            </a:r>
            <a:r>
              <a:rPr lang="ro-RO" sz="2800" b="1" i="1" dirty="0" smtClean="0">
                <a:solidFill>
                  <a:srgbClr val="002060"/>
                </a:solidFill>
              </a:rPr>
              <a:t> Siauliai, Lituania</a:t>
            </a:r>
            <a:endParaRPr lang="ro-RO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1978046" y="5754376"/>
            <a:ext cx="51879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ro-RO" dirty="0"/>
          </a:p>
        </p:txBody>
      </p:sp>
      <p:pic>
        <p:nvPicPr>
          <p:cNvPr id="1026" name="Picture 2" descr="Image result for erasmus plus png&quot;">
            <a:extLst>
              <a:ext uri="{FF2B5EF4-FFF2-40B4-BE49-F238E27FC236}">
                <a16:creationId xmlns:a16="http://schemas.microsoft.com/office/drawing/2014/main" id="{4EA71677-1B50-484D-B0D4-A0AF301D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456" y="74010"/>
            <a:ext cx="1977259" cy="92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D2D0E8AE-BD75-47AB-B82F-EB1131FC5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95072"/>
            <a:ext cx="2862072" cy="550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996731"/>
            <a:ext cx="12341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1133336" y="5638800"/>
            <a:ext cx="8010664" cy="784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endParaRPr lang="ro-RO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90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it-IT" dirty="0"/>
          </a:p>
        </p:txBody>
      </p:sp>
      <p:pic>
        <p:nvPicPr>
          <p:cNvPr id="5" name="Google Shape;165;p11" descr="side bars.jpg"/>
          <p:cNvPicPr preferRelativeResize="0"/>
          <p:nvPr/>
        </p:nvPicPr>
        <p:blipFill rotWithShape="1">
          <a:blip r:embed="rId3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95" y="796909"/>
            <a:ext cx="3550038" cy="4545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533" y="796910"/>
            <a:ext cx="4318000" cy="4545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2667" y="570653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800" b="1" dirty="0" smtClean="0"/>
              <a:t>ACTIVITĂȚI TEHNICE ÎN CADRUL PROIECTULUI</a:t>
            </a:r>
            <a:endParaRPr lang="ro-RO" sz="1800" b="1" dirty="0"/>
          </a:p>
        </p:txBody>
      </p:sp>
    </p:spTree>
    <p:extLst>
      <p:ext uri="{BB962C8B-B14F-4D97-AF65-F5344CB8AC3E}">
        <p14:creationId xmlns:p14="http://schemas.microsoft.com/office/powerpoint/2010/main" val="9497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50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ro-RO" dirty="0" smtClean="0">
                <a:solidFill>
                  <a:srgbClr val="002060"/>
                </a:solidFill>
              </a:rPr>
              <a:t>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0" name="Footer Placeholder 5"/>
          <p:cNvSpPr txBox="1">
            <a:spLocks/>
          </p:cNvSpPr>
          <p:nvPr/>
        </p:nvSpPr>
        <p:spPr>
          <a:xfrm>
            <a:off x="1078991" y="5345183"/>
            <a:ext cx="3685273" cy="784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r">
              <a:spcBef>
                <a:spcPct val="0"/>
              </a:spcBef>
              <a:spcAft>
                <a:spcPts val="600"/>
              </a:spcAft>
              <a:defRPr/>
            </a:pPr>
            <a:endParaRPr lang="ro-RO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4431808"/>
              </p:ext>
            </p:extLst>
          </p:nvPr>
        </p:nvGraphicFramePr>
        <p:xfrm>
          <a:off x="965200" y="924560"/>
          <a:ext cx="81788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C:\Users\Asus\Desktop\Imagine WhatsApp 2024-01-27 la 06.18.41_5b2dd16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532" y="1676873"/>
            <a:ext cx="3945468" cy="31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Imagine WhatsApp 2024-01-27 la 06.18.42_440b120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623" y="1707551"/>
            <a:ext cx="4135355" cy="31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3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2852928" y="5696578"/>
            <a:ext cx="3124200" cy="4537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i="0" u="none" strike="noStrike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50053" y="6492875"/>
            <a:ext cx="46270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ro-RO" dirty="0" smtClean="0">
                <a:solidFill>
                  <a:srgbClr val="002060"/>
                </a:solidFill>
              </a:rPr>
              <a:t> 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0695038"/>
              </p:ext>
            </p:extLst>
          </p:nvPr>
        </p:nvGraphicFramePr>
        <p:xfrm>
          <a:off x="924560" y="924560"/>
          <a:ext cx="8087360" cy="547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C:\Users\Asus\Desktop\Imagine WhatsApp 2024-01-28 la 19.56.38_45667e7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90" y="1481667"/>
            <a:ext cx="3806189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Imagine WhatsApp 2024-01-28 la 19.50.14_d83230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867" y="609599"/>
            <a:ext cx="7399866" cy="5347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533" y="745067"/>
            <a:ext cx="4455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800" b="1" dirty="0" smtClean="0">
                <a:solidFill>
                  <a:schemeClr val="bg2"/>
                </a:solidFill>
                <a:latin typeface="Constantia" pitchFamily="18" charset="0"/>
              </a:rPr>
              <a:t>ACTIVITĂȚI CULTURALE</a:t>
            </a:r>
            <a:endParaRPr lang="ro-RO" sz="2800" b="1" dirty="0">
              <a:solidFill>
                <a:schemeClr val="bg2"/>
              </a:solidFill>
              <a:latin typeface="Constantia" pitchFamily="18" charset="0"/>
            </a:endParaRPr>
          </a:p>
        </p:txBody>
      </p:sp>
      <p:pic>
        <p:nvPicPr>
          <p:cNvPr id="4099" name="Picture 3" descr="C:\Users\Asus\Desktop\Imagine WhatsApp 2024-01-27 la 06.18.39_792648f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32" y="1268287"/>
            <a:ext cx="3276601" cy="271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Imagine WhatsApp 2024-01-28 la 19.54.29_36abc3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832" y="1302558"/>
            <a:ext cx="3801803" cy="5081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esktop\Imagine WhatsApp 2024-01-28 la 19.53.51_bd6e79e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52" y="4047067"/>
            <a:ext cx="3225914" cy="260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495714" y="1552012"/>
            <a:ext cx="6019800" cy="1981813"/>
          </a:xfrm>
        </p:spPr>
        <p:txBody>
          <a:bodyPr>
            <a:noAutofit/>
          </a:bodyPr>
          <a:lstStyle/>
          <a:p>
            <a:pPr marL="479700"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La </a:t>
            </a:r>
            <a:r>
              <a:rPr lang="en-US" sz="1800" b="1" dirty="0" err="1" smtClean="0">
                <a:solidFill>
                  <a:srgbClr val="002060"/>
                </a:solidFill>
              </a:rPr>
              <a:t>nivel</a:t>
            </a:r>
            <a:r>
              <a:rPr lang="en-US" sz="1800" b="1" dirty="0" smtClean="0">
                <a:solidFill>
                  <a:srgbClr val="002060"/>
                </a:solidFill>
              </a:rPr>
              <a:t> de </a:t>
            </a:r>
            <a:r>
              <a:rPr lang="en-US" sz="1800" b="1" dirty="0" err="1" smtClean="0">
                <a:solidFill>
                  <a:srgbClr val="002060"/>
                </a:solidFill>
              </a:rPr>
              <a:t>proiect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  <a:endParaRPr lang="ro-RO" sz="1800" b="1" dirty="0">
              <a:solidFill>
                <a:srgbClr val="002060"/>
              </a:solidFill>
            </a:endParaRPr>
          </a:p>
          <a:p>
            <a:pPr marL="594000" lvl="2" indent="0">
              <a:buNone/>
            </a:pPr>
            <a:r>
              <a:rPr lang="ro-RO" sz="1800" dirty="0" smtClean="0">
                <a:solidFill>
                  <a:srgbClr val="002060"/>
                </a:solidFill>
              </a:rPr>
              <a:t>Conferința finală (mai 2024)</a:t>
            </a:r>
            <a:endParaRPr lang="en-US" sz="1800" dirty="0">
              <a:solidFill>
                <a:srgbClr val="002060"/>
              </a:solidFill>
            </a:endParaRPr>
          </a:p>
          <a:p>
            <a:pPr marL="479700"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La </a:t>
            </a:r>
            <a:r>
              <a:rPr lang="en-US" sz="1800" b="1" dirty="0" err="1" smtClean="0">
                <a:solidFill>
                  <a:srgbClr val="002060"/>
                </a:solidFill>
              </a:rPr>
              <a:t>nivel</a:t>
            </a:r>
            <a:r>
              <a:rPr lang="en-US" sz="1800" b="1" dirty="0" smtClean="0">
                <a:solidFill>
                  <a:srgbClr val="002060"/>
                </a:solidFill>
              </a:rPr>
              <a:t> local:</a:t>
            </a:r>
          </a:p>
          <a:p>
            <a:pPr marL="1051200" lvl="3" indent="0">
              <a:buNone/>
            </a:pPr>
            <a:r>
              <a:rPr lang="en-US" sz="1800" dirty="0" err="1" smtClean="0">
                <a:solidFill>
                  <a:srgbClr val="002060"/>
                </a:solidFill>
              </a:rPr>
              <a:t>Crearea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unui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grup</a:t>
            </a:r>
            <a:r>
              <a:rPr lang="en-US" sz="1800" dirty="0" smtClean="0">
                <a:solidFill>
                  <a:srgbClr val="002060"/>
                </a:solidFill>
              </a:rPr>
              <a:t> de </a:t>
            </a:r>
            <a:r>
              <a:rPr lang="ro-RO" sz="1800" dirty="0" smtClean="0">
                <a:solidFill>
                  <a:srgbClr val="002060"/>
                </a:solidFill>
              </a:rPr>
              <a:t>inițiativă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pentru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promovare</a:t>
            </a:r>
            <a:r>
              <a:rPr lang="en-US" sz="1800" dirty="0" smtClean="0">
                <a:solidFill>
                  <a:srgbClr val="002060"/>
                </a:solidFill>
              </a:rPr>
              <a:t> STEAM/robotic</a:t>
            </a:r>
            <a:r>
              <a:rPr lang="ro-RO" sz="1800" dirty="0" smtClean="0">
                <a:solidFill>
                  <a:srgbClr val="002060"/>
                </a:solidFill>
              </a:rPr>
              <a:t>ă la nivel primar și preprimar, având ca vectori:</a:t>
            </a:r>
          </a:p>
          <a:p>
            <a:pPr marL="1794150" lvl="4" indent="-285750">
              <a:buFontTx/>
              <a:buChar char="-"/>
            </a:pPr>
            <a:r>
              <a:rPr lang="ro-RO" sz="1800" dirty="0" smtClean="0">
                <a:solidFill>
                  <a:srgbClr val="002060"/>
                </a:solidFill>
              </a:rPr>
              <a:t>ISJ Iași</a:t>
            </a:r>
            <a:endParaRPr lang="ro-RO" sz="1800" dirty="0">
              <a:solidFill>
                <a:srgbClr val="002060"/>
              </a:solidFill>
            </a:endParaRPr>
          </a:p>
          <a:p>
            <a:pPr marL="1794150" lvl="4" indent="-285750">
              <a:buFontTx/>
              <a:buChar char="-"/>
            </a:pPr>
            <a:r>
              <a:rPr lang="ro-RO" sz="1800" dirty="0" smtClean="0">
                <a:solidFill>
                  <a:srgbClr val="002060"/>
                </a:solidFill>
              </a:rPr>
              <a:t>Colegiul Pedagogic ”Vasile Lupu”, Iași</a:t>
            </a:r>
          </a:p>
          <a:p>
            <a:pPr marL="1794150" lvl="4" indent="-285750">
              <a:buFontTx/>
              <a:buChar char="-"/>
            </a:pPr>
            <a:r>
              <a:rPr lang="ro-RO" sz="1800" dirty="0" smtClean="0">
                <a:solidFill>
                  <a:srgbClr val="002060"/>
                </a:solidFill>
              </a:rPr>
              <a:t>Palatul copiilor Iași</a:t>
            </a:r>
          </a:p>
          <a:p>
            <a:pPr marL="1794150" lvl="4" indent="-285750">
              <a:buFontTx/>
              <a:buChar char="-"/>
            </a:pPr>
            <a:r>
              <a:rPr lang="ro-RO" sz="1800" dirty="0" smtClean="0">
                <a:solidFill>
                  <a:srgbClr val="002060"/>
                </a:solidFill>
              </a:rPr>
              <a:t>Facultatea de Psihologie și Științe ale educației - specializarea Pegadogia învățământului primar și preșcolar, UAIC Iași</a:t>
            </a:r>
          </a:p>
          <a:p>
            <a:pPr marL="594000" lvl="2" indent="0">
              <a:buNone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936900" lvl="2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26262" y="6467664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6BB54-D755-4FAA-B94D-29AD7CD93BE4}"/>
              </a:ext>
            </a:extLst>
          </p:cNvPr>
          <p:cNvSpPr txBox="1"/>
          <p:nvPr/>
        </p:nvSpPr>
        <p:spPr>
          <a:xfrm>
            <a:off x="3199130" y="77430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urmează?</a:t>
            </a: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13" y="2311420"/>
            <a:ext cx="12341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51813" y="6331043"/>
            <a:ext cx="2895600" cy="365125"/>
          </a:xfrm>
        </p:spPr>
        <p:txBody>
          <a:bodyPr/>
          <a:lstStyle/>
          <a:p>
            <a:r>
              <a:rPr lang="ro-RO" dirty="0" smtClean="0">
                <a:solidFill>
                  <a:srgbClr val="002060"/>
                </a:solidFill>
              </a:rPr>
              <a:t> </a:t>
            </a:r>
            <a:endParaRPr lang="ro-RO" dirty="0"/>
          </a:p>
        </p:txBody>
      </p:sp>
      <p:sp>
        <p:nvSpPr>
          <p:cNvPr id="6" name="Rectangle 5"/>
          <p:cNvSpPr/>
          <p:nvPr/>
        </p:nvSpPr>
        <p:spPr>
          <a:xfrm>
            <a:off x="3048000" y="2785872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o-RO" b="1" dirty="0">
                <a:solidFill>
                  <a:srgbClr val="002060"/>
                </a:solidFill>
              </a:rPr>
              <a:t>Participare </a:t>
            </a:r>
            <a:r>
              <a:rPr lang="ro-RO" b="1" dirty="0" smtClean="0">
                <a:solidFill>
                  <a:srgbClr val="002060"/>
                </a:solidFill>
              </a:rPr>
              <a:t>TPM 5 - SIAULIAI, LITUANIA:</a:t>
            </a:r>
            <a:endParaRPr lang="ro-RO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Gabriela </a:t>
            </a:r>
            <a:r>
              <a:rPr lang="en-US" dirty="0" err="1">
                <a:solidFill>
                  <a:srgbClr val="002060"/>
                </a:solidFill>
              </a:rPr>
              <a:t>Conea</a:t>
            </a:r>
            <a:r>
              <a:rPr lang="ro-RO" dirty="0">
                <a:solidFill>
                  <a:srgbClr val="002060"/>
                </a:solidFill>
              </a:rPr>
              <a:t>– </a:t>
            </a:r>
            <a:r>
              <a:rPr lang="en-US" dirty="0">
                <a:solidFill>
                  <a:srgbClr val="002060"/>
                </a:solidFill>
              </a:rPr>
              <a:t>inspector </a:t>
            </a:r>
            <a:r>
              <a:rPr lang="ro-RO" dirty="0">
                <a:solidFill>
                  <a:srgbClr val="002060"/>
                </a:solidFill>
              </a:rPr>
              <a:t>școlar pentru proiecte educaționale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2060"/>
                </a:solidFill>
              </a:rPr>
              <a:t>Niculina-Otilia </a:t>
            </a:r>
            <a:r>
              <a:rPr lang="ro-RO" dirty="0">
                <a:solidFill>
                  <a:srgbClr val="002060"/>
                </a:solidFill>
              </a:rPr>
              <a:t>Ezaru </a:t>
            </a:r>
            <a:r>
              <a:rPr lang="ro-RO" dirty="0" smtClean="0">
                <a:solidFill>
                  <a:srgbClr val="002060"/>
                </a:solidFill>
              </a:rPr>
              <a:t>– inspector școlar pentru învățământ primar</a:t>
            </a:r>
          </a:p>
        </p:txBody>
      </p:sp>
      <p:pic>
        <p:nvPicPr>
          <p:cNvPr id="4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48403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31746"/>
            <a:ext cx="2061112" cy="396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13" y="2311420"/>
            <a:ext cx="12341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629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002060"/>
                </a:solidFill>
              </a:rPr>
              <a:t>					Parteneri</a:t>
            </a:r>
            <a:endParaRPr lang="ro-RO" b="1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1664" y="6428070"/>
            <a:ext cx="2895600" cy="365125"/>
          </a:xfrm>
        </p:spPr>
        <p:txBody>
          <a:bodyPr/>
          <a:lstStyle/>
          <a:p>
            <a:r>
              <a:rPr lang="ro-RO" dirty="0" smtClean="0"/>
              <a:t> 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3261360" y="2122187"/>
            <a:ext cx="5354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Directorate of Primary Education of </a:t>
            </a:r>
            <a:r>
              <a:rPr lang="en-US" sz="2000" dirty="0" smtClean="0">
                <a:solidFill>
                  <a:srgbClr val="002060"/>
                </a:solidFill>
              </a:rPr>
              <a:t>Arta</a:t>
            </a:r>
            <a:r>
              <a:rPr lang="ro-RO" sz="2000" dirty="0" smtClean="0">
                <a:solidFill>
                  <a:srgbClr val="002060"/>
                </a:solidFill>
              </a:rPr>
              <a:t> (GR)</a:t>
            </a:r>
          </a:p>
          <a:p>
            <a:r>
              <a:rPr lang="ro-RO" sz="2000" dirty="0" smtClean="0">
                <a:solidFill>
                  <a:srgbClr val="002060"/>
                </a:solidFill>
              </a:rPr>
              <a:t> </a:t>
            </a:r>
            <a:endParaRPr lang="ro-RO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</a:t>
            </a:r>
            <a:r>
              <a:rPr lang="en-US" sz="2000" dirty="0">
                <a:solidFill>
                  <a:srgbClr val="002060"/>
                </a:solidFill>
              </a:rPr>
              <a:t>Directorate of Primary Education of Arta, </a:t>
            </a:r>
            <a:r>
              <a:rPr lang="en-US" sz="2000" dirty="0" smtClean="0">
                <a:solidFill>
                  <a:srgbClr val="002060"/>
                </a:solidFill>
              </a:rPr>
              <a:t>AKETH</a:t>
            </a:r>
            <a:r>
              <a:rPr lang="ro-RO" sz="2000" dirty="0" smtClean="0">
                <a:solidFill>
                  <a:srgbClr val="002060"/>
                </a:solidFill>
              </a:rPr>
              <a:t> (GR)</a:t>
            </a:r>
          </a:p>
          <a:p>
            <a:endParaRPr lang="ro-RO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Osmaniye</a:t>
            </a:r>
            <a:r>
              <a:rPr lang="en-US" sz="2000" dirty="0">
                <a:solidFill>
                  <a:srgbClr val="002060"/>
                </a:solidFill>
              </a:rPr>
              <a:t> Il </a:t>
            </a:r>
            <a:r>
              <a:rPr lang="en-US" sz="2000" dirty="0" err="1">
                <a:solidFill>
                  <a:srgbClr val="002060"/>
                </a:solidFill>
              </a:rPr>
              <a:t>Milli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Egitim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Mudurlugu</a:t>
            </a:r>
            <a:r>
              <a:rPr lang="ro-RO" sz="2000" dirty="0" smtClean="0">
                <a:solidFill>
                  <a:srgbClr val="002060"/>
                </a:solidFill>
              </a:rPr>
              <a:t> (TR)</a:t>
            </a:r>
          </a:p>
          <a:p>
            <a:endParaRPr lang="ro-RO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Siauliai </a:t>
            </a:r>
            <a:r>
              <a:rPr lang="en-US" sz="2000" dirty="0" err="1">
                <a:solidFill>
                  <a:srgbClr val="002060"/>
                </a:solidFill>
              </a:rPr>
              <a:t>technines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kurybos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centras</a:t>
            </a:r>
            <a:r>
              <a:rPr lang="ro-RO" sz="2000" dirty="0" smtClean="0">
                <a:solidFill>
                  <a:srgbClr val="002060"/>
                </a:solidFill>
              </a:rPr>
              <a:t> (LT)</a:t>
            </a:r>
          </a:p>
          <a:p>
            <a:endParaRPr lang="ro-RO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</a:rPr>
              <a:t>Centro </a:t>
            </a:r>
            <a:r>
              <a:rPr lang="en-US" sz="2000" dirty="0" err="1">
                <a:solidFill>
                  <a:srgbClr val="002060"/>
                </a:solidFill>
              </a:rPr>
              <a:t>Internazionale</a:t>
            </a:r>
            <a:r>
              <a:rPr lang="en-US" sz="2000" dirty="0">
                <a:solidFill>
                  <a:srgbClr val="002060"/>
                </a:solidFill>
              </a:rPr>
              <a:t> per la </a:t>
            </a:r>
            <a:r>
              <a:rPr lang="en-US" sz="2000" dirty="0" err="1">
                <a:solidFill>
                  <a:srgbClr val="002060"/>
                </a:solidFill>
              </a:rPr>
              <a:t>promozione</a:t>
            </a:r>
            <a:r>
              <a:rPr lang="en-US" sz="2000" dirty="0">
                <a:solidFill>
                  <a:srgbClr val="002060"/>
                </a:solidFill>
              </a:rPr>
              <a:t> dell’ </a:t>
            </a:r>
            <a:r>
              <a:rPr lang="en-US" sz="2000" dirty="0" err="1">
                <a:solidFill>
                  <a:srgbClr val="002060"/>
                </a:solidFill>
              </a:rPr>
              <a:t>Educatione</a:t>
            </a:r>
            <a:r>
              <a:rPr lang="en-US" sz="2000" dirty="0">
                <a:solidFill>
                  <a:srgbClr val="002060"/>
                </a:solidFill>
              </a:rPr>
              <a:t> e lo </a:t>
            </a:r>
            <a:r>
              <a:rPr lang="en-US" sz="2000" dirty="0" err="1">
                <a:solidFill>
                  <a:srgbClr val="002060"/>
                </a:solidFill>
              </a:rPr>
              <a:t>Sviluppo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Associazione</a:t>
            </a:r>
            <a:r>
              <a:rPr lang="en-US" sz="2000" dirty="0">
                <a:solidFill>
                  <a:srgbClr val="002060"/>
                </a:solidFill>
              </a:rPr>
              <a:t> (</a:t>
            </a:r>
            <a:r>
              <a:rPr lang="en-US" sz="2000" dirty="0" smtClean="0">
                <a:solidFill>
                  <a:srgbClr val="002060"/>
                </a:solidFill>
              </a:rPr>
              <a:t>CEIPES</a:t>
            </a:r>
            <a:r>
              <a:rPr lang="ro-RO" sz="2000" dirty="0" smtClean="0">
                <a:solidFill>
                  <a:srgbClr val="002060"/>
                </a:solidFill>
              </a:rPr>
              <a:t>-IT)</a:t>
            </a:r>
          </a:p>
        </p:txBody>
      </p:sp>
      <p:pic>
        <p:nvPicPr>
          <p:cNvPr id="8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112" y="35145"/>
            <a:ext cx="1749704" cy="816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41" y="83906"/>
            <a:ext cx="2523963" cy="4877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41" y="2127944"/>
            <a:ext cx="1740812" cy="26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774188" y="1877885"/>
            <a:ext cx="5605272" cy="40382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Plecand de la 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xemplul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lui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Leonardo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Vinci, proiectul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susține personalitatea pluralistă 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conceperea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unui ghid care va detalia beneficiile implementării modelului STEAM în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educație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STEAM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utilizează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cinci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domenii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știință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tehnologie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inginerie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arte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matematică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ro-RO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crearea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unei platforme pentru formarea profesorilor în practicile </a:t>
            </a:r>
            <a:r>
              <a:rPr lang="it-IT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educaționale STEAM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 va include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scenarii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predare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metodologi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competențel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235634" y="6172200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86202-88FA-4EC4-ACC9-C17A737D2BAB}"/>
              </a:ext>
            </a:extLst>
          </p:cNvPr>
          <p:cNvSpPr txBox="1"/>
          <p:nvPr/>
        </p:nvSpPr>
        <p:spPr>
          <a:xfrm>
            <a:off x="2489200" y="79295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SCOPUL PROIECTULUI</a:t>
            </a:r>
          </a:p>
        </p:txBody>
      </p:sp>
      <p:pic>
        <p:nvPicPr>
          <p:cNvPr id="10" name="Google Shape;165;p11" descr="side bars.jpg"/>
          <p:cNvPicPr preferRelativeResize="0"/>
          <p:nvPr/>
        </p:nvPicPr>
        <p:blipFill rotWithShape="1">
          <a:blip r:embed="rId2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56" y="2404602"/>
            <a:ext cx="1590687" cy="2377709"/>
          </a:xfrm>
          <a:prstGeom prst="rect">
            <a:avLst/>
          </a:prstGeom>
        </p:spPr>
      </p:pic>
      <p:pic>
        <p:nvPicPr>
          <p:cNvPr id="8" name="Picture 2" descr="Image result for erasmus plus png&quot;">
            <a:extLst>
              <a:ext uri="{FF2B5EF4-FFF2-40B4-BE49-F238E27FC236}">
                <a16:creationId xmlns:a16="http://schemas.microsoft.com/office/drawing/2014/main" id="{9F5D10EC-CF52-44A2-BF11-9C65ADCC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3160" y="15178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DFDD70F-99A4-4803-81BD-403069360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02" y="123866"/>
            <a:ext cx="2527432" cy="4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264408" y="2203058"/>
            <a:ext cx="5632703" cy="4455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Să sprijine elevii de 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</a:rPr>
              <a:t>școală primară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 (7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-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11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ani) în dezvoltarea competențelor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cognitive prin crearea 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</a:rPr>
              <a:t>scenariilor didactice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în care fiecare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activitate educațională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va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fi puntea de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legătură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 între 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</a:rPr>
              <a:t>cunoștințele,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valorile, aptitudinile și atitudinile 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</a:rPr>
              <a:t>anterioare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, respectiv 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</a:rPr>
              <a:t>noile cunoștințe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utilizând 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</a:rPr>
              <a:t>strategii </a:t>
            </a: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moderne de 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</a:rPr>
              <a:t>învățare</a:t>
            </a:r>
            <a:endParaRPr lang="ro-RO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16102" y="6475833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48C56-5A6C-4F1E-AEDF-03BCEFC872FC}"/>
              </a:ext>
            </a:extLst>
          </p:cNvPr>
          <p:cNvSpPr txBox="1"/>
          <p:nvPr/>
        </p:nvSpPr>
        <p:spPr>
          <a:xfrm>
            <a:off x="2590800" y="1011932"/>
            <a:ext cx="44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OBIECTIV PRINCIPAL</a:t>
            </a:r>
            <a:endParaRPr lang="en-GB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Image result for erasmus plus png&quot;">
            <a:extLst>
              <a:ext uri="{FF2B5EF4-FFF2-40B4-BE49-F238E27FC236}">
                <a16:creationId xmlns:a16="http://schemas.microsoft.com/office/drawing/2014/main" id="{A6A64396-B269-4EAD-85A3-89322EF9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0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:a16="http://schemas.microsoft.com/office/drawing/2014/main" id="{DB2ED25E-F917-4FFA-8BCC-B3B526F2A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84" y="105569"/>
            <a:ext cx="2527432" cy="486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328021"/>
            <a:ext cx="1740812" cy="2602111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5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4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416" y="1017164"/>
            <a:ext cx="5966712" cy="9144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Beneficiile practicii </a:t>
            </a:r>
            <a:r>
              <a:rPr lang="ro-RO" b="1" dirty="0" smtClean="0">
                <a:solidFill>
                  <a:srgbClr val="002060"/>
                </a:solidFill>
              </a:rPr>
              <a:t>STEAM</a:t>
            </a:r>
            <a:endParaRPr lang="ro-RO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784" y="1960774"/>
            <a:ext cx="6135624" cy="35961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2060"/>
                </a:solidFill>
              </a:rPr>
              <a:t>Dezvoltarea </a:t>
            </a:r>
            <a:r>
              <a:rPr lang="ro-RO" dirty="0">
                <a:solidFill>
                  <a:srgbClr val="002060"/>
                </a:solidFill>
              </a:rPr>
              <a:t>gândirii critice, a creativității și a motricității fine ale </a:t>
            </a:r>
            <a:r>
              <a:rPr lang="ro-RO" dirty="0" smtClean="0">
                <a:solidFill>
                  <a:srgbClr val="002060"/>
                </a:solidFill>
              </a:rPr>
              <a:t>copiilor</a:t>
            </a:r>
            <a:endParaRPr lang="ro-RO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2060"/>
                </a:solidFill>
              </a:rPr>
              <a:t>Rezolvarea </a:t>
            </a:r>
            <a:r>
              <a:rPr lang="ro-RO" dirty="0">
                <a:solidFill>
                  <a:srgbClr val="002060"/>
                </a:solidFill>
              </a:rPr>
              <a:t>unor probleme mai complexe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2060"/>
                </a:solidFill>
              </a:rPr>
              <a:t>Învățare </a:t>
            </a:r>
            <a:r>
              <a:rPr lang="ro-RO" dirty="0">
                <a:solidFill>
                  <a:srgbClr val="002060"/>
                </a:solidFill>
              </a:rPr>
              <a:t>colaborativă – colaborare, </a:t>
            </a:r>
            <a:r>
              <a:rPr lang="ro-RO" dirty="0" smtClean="0">
                <a:solidFill>
                  <a:srgbClr val="002060"/>
                </a:solidFill>
              </a:rPr>
              <a:t>dialog </a:t>
            </a:r>
            <a:r>
              <a:rPr lang="ro-RO" dirty="0">
                <a:solidFill>
                  <a:srgbClr val="002060"/>
                </a:solidFill>
              </a:rPr>
              <a:t>prin lucrul în </a:t>
            </a:r>
            <a:r>
              <a:rPr lang="ro-RO" dirty="0" smtClean="0">
                <a:solidFill>
                  <a:srgbClr val="002060"/>
                </a:solidFill>
              </a:rPr>
              <a:t>grup</a:t>
            </a:r>
            <a:endParaRPr lang="ro-RO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2060"/>
                </a:solidFill>
              </a:rPr>
              <a:t>Dezvoltă </a:t>
            </a:r>
            <a:r>
              <a:rPr lang="ro-RO" dirty="0">
                <a:solidFill>
                  <a:srgbClr val="002060"/>
                </a:solidFill>
              </a:rPr>
              <a:t>gândirea, comunicarea, autogestionarea, cercetarea și abilitățile </a:t>
            </a:r>
            <a:r>
              <a:rPr lang="ro-RO" dirty="0" smtClean="0">
                <a:solidFill>
                  <a:srgbClr val="002060"/>
                </a:solidFill>
              </a:rPr>
              <a:t>sociale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dirty="0" smtClean="0">
                <a:solidFill>
                  <a:srgbClr val="002060"/>
                </a:solidFill>
              </a:rPr>
              <a:t>Rezolvarea </a:t>
            </a:r>
            <a:r>
              <a:rPr lang="ro-RO" dirty="0">
                <a:solidFill>
                  <a:srgbClr val="002060"/>
                </a:solidFill>
              </a:rPr>
              <a:t>de probleme gestionând </a:t>
            </a:r>
            <a:r>
              <a:rPr lang="ro-RO" dirty="0" smtClean="0">
                <a:solidFill>
                  <a:srgbClr val="002060"/>
                </a:solidFill>
              </a:rPr>
              <a:t>materiale accesibile, </a:t>
            </a:r>
            <a:r>
              <a:rPr lang="ro-RO" dirty="0">
                <a:solidFill>
                  <a:srgbClr val="002060"/>
                </a:solidFill>
              </a:rPr>
              <a:t>utilizabile în fiecare zi și </a:t>
            </a:r>
            <a:r>
              <a:rPr lang="ro-RO" dirty="0" smtClean="0">
                <a:solidFill>
                  <a:srgbClr val="002060"/>
                </a:solidFill>
              </a:rPr>
              <a:t>reciclabile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5174" y="6463665"/>
            <a:ext cx="2895600" cy="365125"/>
          </a:xfrm>
        </p:spPr>
        <p:txBody>
          <a:bodyPr/>
          <a:lstStyle/>
          <a:p>
            <a:r>
              <a:rPr lang="ro-RO" dirty="0" smtClean="0"/>
              <a:t> 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96" y="106424"/>
            <a:ext cx="1749704" cy="82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15" y="238853"/>
            <a:ext cx="2530059" cy="487722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7" y="2207837"/>
            <a:ext cx="1633915" cy="24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3097892" y="1537370"/>
            <a:ext cx="5616340" cy="452868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direct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: elevi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din școala primară cu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vârste între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6-11 ani</a:t>
            </a:r>
            <a:endParaRPr lang="ro-RO" sz="2200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200" b="1" dirty="0">
                <a:solidFill>
                  <a:srgbClr val="002060"/>
                </a:solidFill>
                <a:latin typeface="Calibri" pitchFamily="34" charset="0"/>
              </a:rPr>
              <a:t>indirect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: profesori, directori, consilieri, formatori, personal școlar care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va avea exemple de bune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practici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pentru o predare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integrată a științei, artelor și matematicii cu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ajutorul tehnologiei în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lecțiile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STEAM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pentru</a:t>
            </a:r>
            <a:r>
              <a:rPr lang="ro-RO" sz="2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elevii din </a:t>
            </a:r>
            <a:r>
              <a:rPr lang="ro-RO" sz="2200" dirty="0">
                <a:solidFill>
                  <a:srgbClr val="002060"/>
                </a:solidFill>
                <a:latin typeface="Calibri" pitchFamily="34" charset="0"/>
              </a:rPr>
              <a:t>ciclul </a:t>
            </a:r>
            <a:r>
              <a:rPr lang="ro-RO" sz="2200" dirty="0" smtClean="0">
                <a:solidFill>
                  <a:srgbClr val="002060"/>
                </a:solidFill>
                <a:latin typeface="Calibri" pitchFamily="34" charset="0"/>
              </a:rPr>
              <a:t>primar</a:t>
            </a:r>
            <a:endParaRPr lang="ro-RO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34390" y="6492583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it-IT" dirty="0"/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34517FB7-8F5D-4D7A-8F77-1457D313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0648" y="-7459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D2271ABC-0717-4F96-8E22-B6FF40BD1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98" y="104091"/>
            <a:ext cx="2527432" cy="48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368B19-F0DF-4EAE-A473-BF2772155CFA}"/>
              </a:ext>
            </a:extLst>
          </p:cNvPr>
          <p:cNvSpPr txBox="1"/>
          <p:nvPr/>
        </p:nvSpPr>
        <p:spPr>
          <a:xfrm>
            <a:off x="3207258" y="85073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 ŢINTĂ</a:t>
            </a:r>
          </a:p>
        </p:txBody>
      </p:sp>
      <p:pic>
        <p:nvPicPr>
          <p:cNvPr id="8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68" y="2285122"/>
            <a:ext cx="1633915" cy="24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3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841075" y="1562100"/>
            <a:ext cx="5916168" cy="3733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ghid </a:t>
            </a:r>
            <a:r>
              <a:rPr 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va detalia beneficiile implementării modelului STEAM </a:t>
            </a:r>
            <a:endParaRPr lang="ro-RO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r>
              <a:rPr lang="ro-RO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inovatoare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–STEAM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Searching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new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Leonardos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cu 90 de exemple de scenarii de buna practica, in care cele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cinci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domenii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științifice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știință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tehnologie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inginerie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arte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matematică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conlucrează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procesul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educațional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rezolvarea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probleme</a:t>
            </a:r>
            <a:endParaRPr lang="ro-RO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41502" y="6492875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it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4F150-A55C-4B31-9D91-77FFEB274AA7}"/>
              </a:ext>
            </a:extLst>
          </p:cNvPr>
          <p:cNvSpPr txBox="1"/>
          <p:nvPr/>
        </p:nvSpPr>
        <p:spPr>
          <a:xfrm>
            <a:off x="3214370" y="51494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296" y="204216"/>
            <a:ext cx="1749704" cy="82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784" y="141347"/>
            <a:ext cx="2530059" cy="487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809108"/>
            <a:ext cx="1234187" cy="1844824"/>
          </a:xfrm>
          <a:prstGeom prst="rect">
            <a:avLst/>
          </a:prstGeom>
        </p:spPr>
      </p:pic>
      <p:pic>
        <p:nvPicPr>
          <p:cNvPr id="8" name="Google Shape;165;p11" descr="side bars.jpg"/>
          <p:cNvPicPr preferRelativeResize="0"/>
          <p:nvPr/>
        </p:nvPicPr>
        <p:blipFill rotWithShape="1">
          <a:blip r:embed="rId5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5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2364565" y="1429102"/>
            <a:ext cx="6520204" cy="4448880"/>
          </a:xfrm>
        </p:spPr>
        <p:txBody>
          <a:bodyPr>
            <a:no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800" dirty="0" smtClean="0"/>
              <a:t>Point </a:t>
            </a:r>
            <a:r>
              <a:rPr lang="en-US" sz="1800" dirty="0"/>
              <a:t>on the work done </a:t>
            </a:r>
            <a:r>
              <a:rPr lang="en-US" sz="1800" dirty="0" smtClean="0"/>
              <a:t>– GANTT</a:t>
            </a:r>
            <a:endParaRPr lang="ro-RO" sz="1800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o-RO" sz="1800" dirty="0"/>
              <a:t>E-learning </a:t>
            </a:r>
            <a:r>
              <a:rPr lang="ro-RO" sz="1800" dirty="0" smtClean="0"/>
              <a:t>platform</a:t>
            </a:r>
          </a:p>
          <a:p>
            <a:r>
              <a:rPr lang="en-US" sz="1800" dirty="0"/>
              <a:t>General overview PR2 and changes:</a:t>
            </a:r>
          </a:p>
          <a:p>
            <a:pPr marL="571500" lvl="1" indent="0">
              <a:buNone/>
            </a:pPr>
            <a:r>
              <a:rPr lang="ro-RO" sz="1800" dirty="0" smtClean="0"/>
              <a:t>- </a:t>
            </a:r>
            <a:r>
              <a:rPr lang="ro-RO" sz="1800" dirty="0"/>
              <a:t>Intro videos</a:t>
            </a:r>
          </a:p>
          <a:p>
            <a:pPr marL="571500" lvl="1" indent="0">
              <a:buNone/>
            </a:pPr>
            <a:r>
              <a:rPr lang="en-US" sz="1800" dirty="0"/>
              <a:t>- Development and download of the interactive educational material</a:t>
            </a:r>
          </a:p>
          <a:p>
            <a:pPr marL="571500" lvl="1" indent="0">
              <a:buNone/>
            </a:pPr>
            <a:r>
              <a:rPr lang="en-US" sz="1800" dirty="0"/>
              <a:t>- Compilation of manuals use of the platform</a:t>
            </a:r>
          </a:p>
          <a:p>
            <a:pPr marL="571500" lvl="1" indent="0">
              <a:buNone/>
            </a:pPr>
            <a:r>
              <a:rPr lang="ro-RO" sz="1800" dirty="0"/>
              <a:t>- </a:t>
            </a:r>
            <a:r>
              <a:rPr lang="ro-RO" sz="1800" dirty="0" smtClean="0"/>
              <a:t>Deadlines</a:t>
            </a:r>
          </a:p>
          <a:p>
            <a:r>
              <a:rPr lang="ro-RO" sz="1800" dirty="0"/>
              <a:t>General overview PR3</a:t>
            </a:r>
          </a:p>
          <a:p>
            <a:pPr marL="571500" lvl="1" indent="0">
              <a:buNone/>
            </a:pPr>
            <a:r>
              <a:rPr lang="en-US" sz="1800" dirty="0"/>
              <a:t>- project results planning - next </a:t>
            </a:r>
            <a:r>
              <a:rPr lang="en-US" sz="1800" dirty="0" smtClean="0"/>
              <a:t>steps</a:t>
            </a:r>
            <a:endParaRPr lang="ro-RO" sz="1800" dirty="0" smtClean="0"/>
          </a:p>
          <a:p>
            <a:r>
              <a:rPr lang="en-US" sz="1800" dirty="0"/>
              <a:t>Quality management plan (monitoring, evaluation, etc.) of the </a:t>
            </a:r>
            <a:r>
              <a:rPr lang="en-US" sz="1800" dirty="0" smtClean="0"/>
              <a:t>project</a:t>
            </a:r>
            <a:endParaRPr lang="ro-RO" sz="1800" dirty="0" smtClean="0"/>
          </a:p>
          <a:p>
            <a:r>
              <a:rPr lang="ro-RO" sz="1800" dirty="0" smtClean="0"/>
              <a:t>Dissemination report</a:t>
            </a:r>
          </a:p>
          <a:p>
            <a:r>
              <a:rPr lang="ro-RO" sz="1800" dirty="0"/>
              <a:t>Financial management</a:t>
            </a:r>
            <a:endParaRPr lang="ro-RO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878729" y="6458585"/>
            <a:ext cx="47457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it-IT" dirty="0"/>
          </a:p>
        </p:txBody>
      </p:sp>
      <p:pic>
        <p:nvPicPr>
          <p:cNvPr id="10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86610"/>
            <a:ext cx="2061112" cy="3967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06BB54-D755-4FAA-B94D-29AD7CD93BE4}"/>
              </a:ext>
            </a:extLst>
          </p:cNvPr>
          <p:cNvSpPr txBox="1"/>
          <p:nvPr/>
        </p:nvSpPr>
        <p:spPr>
          <a:xfrm>
            <a:off x="2971800" y="387969"/>
            <a:ext cx="382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ro-RO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TPM </a:t>
            </a:r>
            <a:r>
              <a:rPr lang="ro-RO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oogle Shape;165;p11" descr="side bars.jpg"/>
          <p:cNvPicPr preferRelativeResize="0"/>
          <p:nvPr/>
        </p:nvPicPr>
        <p:blipFill rotWithShape="1">
          <a:blip r:embed="rId4">
            <a:alphaModFix/>
          </a:blip>
          <a:srcRect r="56785"/>
          <a:stretch/>
        </p:blipFill>
        <p:spPr>
          <a:xfrm>
            <a:off x="0" y="9144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ED6B19-CE02-D58C-F446-2902FC9ED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13" y="2332950"/>
            <a:ext cx="1234187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 txBox="1">
            <a:spLocks/>
          </p:cNvSpPr>
          <p:nvPr/>
        </p:nvSpPr>
        <p:spPr>
          <a:xfrm>
            <a:off x="1133336" y="5638800"/>
            <a:ext cx="8010664" cy="784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endParaRPr lang="ro-RO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90" y="6492875"/>
            <a:ext cx="51879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ro-RO" dirty="0" smtClean="0"/>
              <a:t> </a:t>
            </a:r>
            <a:endParaRPr lang="it-IT" dirty="0"/>
          </a:p>
        </p:txBody>
      </p:sp>
      <p:pic>
        <p:nvPicPr>
          <p:cNvPr id="5" name="Google Shape;165;p11" descr="side bars.jpg"/>
          <p:cNvPicPr preferRelativeResize="0"/>
          <p:nvPr/>
        </p:nvPicPr>
        <p:blipFill rotWithShape="1">
          <a:blip r:embed="rId3">
            <a:alphaModFix/>
          </a:blip>
          <a:srcRect r="56785"/>
          <a:stretch/>
        </p:blipFill>
        <p:spPr>
          <a:xfrm>
            <a:off x="0" y="0"/>
            <a:ext cx="128585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erasmus plus png&quot;">
            <a:extLst>
              <a:ext uri="{FF2B5EF4-FFF2-40B4-BE49-F238E27FC236}">
                <a16:creationId xmlns:a16="http://schemas.microsoft.com/office/drawing/2014/main" id="{D02F8475-A45B-487B-8481-E1917710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-20971"/>
            <a:ext cx="1752600" cy="8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92C262FD-075B-4797-8825-4FE2F84CF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58" y="59178"/>
            <a:ext cx="2061112" cy="3967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62667" y="5706533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800" b="1" dirty="0" smtClean="0"/>
              <a:t>  Centrul </a:t>
            </a:r>
            <a:r>
              <a:rPr lang="ro-RO" sz="1800" b="1" dirty="0"/>
              <a:t>de creativitate tehnică (TKC) din </a:t>
            </a:r>
            <a:r>
              <a:rPr lang="ro-RO" sz="1800" b="1" dirty="0" smtClean="0"/>
              <a:t>Siauliai</a:t>
            </a:r>
            <a:endParaRPr lang="ro-RO" sz="1800" b="1" dirty="0"/>
          </a:p>
        </p:txBody>
      </p:sp>
      <p:pic>
        <p:nvPicPr>
          <p:cNvPr id="4" name="Picture 2" descr="C:\Users\Asus\Desktop\Imagine WhatsApp 2024-01-27 la 06.18.42_f60a54b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34" y="796908"/>
            <a:ext cx="3773698" cy="263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Imagine WhatsApp 2024-01-28 la 20.14.01_d6e11e1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832" y="796909"/>
            <a:ext cx="3786518" cy="2632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Imagine WhatsApp 2024-01-27 la 12.39.47_fcb1b5af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336" y="3505199"/>
            <a:ext cx="3696496" cy="229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esktop\Imagine WhatsApp 2024-01-27 la 12.39.47_3919a7b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767" y="3429000"/>
            <a:ext cx="3667583" cy="2277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549</Words>
  <Application>Microsoft Office PowerPoint</Application>
  <PresentationFormat>On-screen Show (4:3)</PresentationFormat>
  <Paragraphs>77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Constantia</vt:lpstr>
      <vt:lpstr>Θέμα του Office</vt:lpstr>
      <vt:lpstr> STEAM &amp; Digital Skills  Searching for the new Leonardos  TPM 5- Siauliai, Lituania</vt:lpstr>
      <vt:lpstr>     Parteneri</vt:lpstr>
      <vt:lpstr>PowerPoint Presentation</vt:lpstr>
      <vt:lpstr>PowerPoint Presentation</vt:lpstr>
      <vt:lpstr>Beneficiile practicii STEAM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RESULT 1  State of the Art Report</dc:title>
  <dc:creator>ypogeio</dc:creator>
  <cp:lastModifiedBy>gabi</cp:lastModifiedBy>
  <cp:revision>97</cp:revision>
  <dcterms:created xsi:type="dcterms:W3CDTF">2018-11-16T16:05:06Z</dcterms:created>
  <dcterms:modified xsi:type="dcterms:W3CDTF">2024-01-28T19:04:06Z</dcterms:modified>
</cp:coreProperties>
</file>