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6" r:id="rId10"/>
    <p:sldId id="275" r:id="rId11"/>
    <p:sldId id="276" r:id="rId12"/>
    <p:sldId id="282" r:id="rId13"/>
    <p:sldId id="287" r:id="rId14"/>
    <p:sldId id="288" r:id="rId15"/>
    <p:sldId id="289" r:id="rId16"/>
    <p:sldId id="290" r:id="rId17"/>
    <p:sldId id="284" r:id="rId18"/>
    <p:sldId id="285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cjIBAVKuM1klC+Y2Ihijf27f+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08752-291E-40AC-86F3-0A6BB08D14C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C221D-3EC1-4974-AB1F-FEE8F8613AF0}" type="pres">
      <dgm:prSet presAssocID="{25C08752-291E-40AC-86F3-0A6BB08D14C8}" presName="Name0" presStyleCnt="0">
        <dgm:presLayoutVars>
          <dgm:dir/>
          <dgm:resizeHandles val="exact"/>
        </dgm:presLayoutVars>
      </dgm:prSet>
      <dgm:spPr/>
    </dgm:pt>
  </dgm:ptLst>
  <dgm:cxnLst>
    <dgm:cxn modelId="{9A8F2624-913E-49C7-9214-3F0B0628B995}" type="presOf" srcId="{25C08752-291E-40AC-86F3-0A6BB08D14C8}" destId="{A7EC221D-3EC1-4974-AB1F-FEE8F8613AF0}" srcOrd="0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45DED-035B-4C33-9479-76941658950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DF983-BABE-4531-94AE-883A861C2654}" type="pres">
      <dgm:prSet presAssocID="{76945DED-035B-4C33-9479-769416589508}" presName="Name0" presStyleCnt="0">
        <dgm:presLayoutVars>
          <dgm:dir/>
          <dgm:resizeHandles val="exact"/>
        </dgm:presLayoutVars>
      </dgm:prSet>
      <dgm:spPr/>
    </dgm:pt>
  </dgm:ptLst>
  <dgm:cxnLst>
    <dgm:cxn modelId="{7459A8BA-EB6D-4354-9D0B-BDBF22C1F69B}" type="presOf" srcId="{76945DED-035B-4C33-9479-769416589508}" destId="{068DF983-BABE-4531-94AE-883A861C2654}" srcOrd="0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849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1D99-8A8A-4B6D-8EEB-A1D78DE80A61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070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hyperlink" Target="http://www.steamedu-project.eu/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eamedu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eamedu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564885" y="2371490"/>
            <a:ext cx="6307668" cy="1641516"/>
          </a:xfrm>
        </p:spPr>
        <p:txBody>
          <a:bodyPr>
            <a:noAutofit/>
          </a:bodyPr>
          <a:lstStyle/>
          <a:p>
            <a:br>
              <a:rPr lang="it-IT" sz="3100" b="1" i="1" dirty="0">
                <a:solidFill>
                  <a:srgbClr val="002060"/>
                </a:solidFill>
              </a:rPr>
            </a:br>
            <a:br>
              <a:rPr lang="ro-RO" sz="3100" b="1" i="1" dirty="0">
                <a:solidFill>
                  <a:srgbClr val="002060"/>
                </a:solidFill>
              </a:rPr>
            </a:br>
            <a:br>
              <a:rPr lang="ro-RO" sz="3100" b="1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STEAM &amp; Digital Skills </a:t>
            </a:r>
            <a:br>
              <a:rPr lang="ro-RO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Searching for the new </a:t>
            </a:r>
            <a:r>
              <a:rPr lang="en-US" sz="2800" b="1" i="1" dirty="0" err="1">
                <a:solidFill>
                  <a:srgbClr val="002060"/>
                </a:solidFill>
              </a:rPr>
              <a:t>Leonardos</a:t>
            </a:r>
            <a:br>
              <a:rPr lang="ro-RO" sz="2800" b="1" i="1" dirty="0">
                <a:solidFill>
                  <a:srgbClr val="002060"/>
                </a:solidFill>
              </a:rPr>
            </a:br>
            <a:br>
              <a:rPr lang="ro-RO" sz="2800" b="1" i="1" dirty="0">
                <a:solidFill>
                  <a:srgbClr val="002060"/>
                </a:solidFill>
              </a:rPr>
            </a:br>
            <a:br>
              <a:rPr lang="ro-RO" sz="2800" b="1" i="1" dirty="0">
                <a:solidFill>
                  <a:srgbClr val="002060"/>
                </a:solidFill>
              </a:rPr>
            </a:br>
            <a:br>
              <a:rPr lang="ro-RO" sz="2800" b="1" i="1" dirty="0">
                <a:solidFill>
                  <a:srgbClr val="002060"/>
                </a:solidFill>
              </a:rPr>
            </a:br>
            <a:r>
              <a:rPr lang="ro-RO" sz="2800" b="1" i="1" dirty="0">
                <a:solidFill>
                  <a:srgbClr val="002060"/>
                </a:solidFill>
              </a:rPr>
              <a:t>LTTA - TRIKALA, Grecia</a:t>
            </a:r>
            <a:endParaRPr lang="ro-RO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491740" y="5867497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  <p:pic>
        <p:nvPicPr>
          <p:cNvPr id="1026" name="Picture 2" descr="Image result for erasmus plus png&quot;">
            <a:extLst>
              <a:ext uri="{FF2B5EF4-FFF2-40B4-BE49-F238E27FC236}">
                <a16:creationId xmlns:a16="http://schemas.microsoft.com/office/drawing/2014/main" id="{4EA71677-1B50-484D-B0D4-A0AF301D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456" y="74010"/>
            <a:ext cx="1977259" cy="9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95072"/>
            <a:ext cx="2862072" cy="55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" y="1449078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50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1078991" y="5345183"/>
            <a:ext cx="3685273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8754644"/>
              </p:ext>
            </p:extLst>
          </p:nvPr>
        </p:nvGraphicFramePr>
        <p:xfrm>
          <a:off x="6002867" y="3869267"/>
          <a:ext cx="982132" cy="166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Asus\Desktop\PHOTO 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47" y="1110569"/>
            <a:ext cx="3263929" cy="501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30" y="1110569"/>
            <a:ext cx="4432773" cy="486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52133" y="660400"/>
            <a:ext cx="5153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Prezentarea Ghidului</a:t>
            </a:r>
            <a:r>
              <a:rPr lang="ro-RO" dirty="0"/>
              <a:t> - </a:t>
            </a:r>
            <a:r>
              <a:rPr lang="ro-RO" sz="1600" b="1" i="1" dirty="0"/>
              <a:t>STEAM in Primary Education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ro-RO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2852928" y="5696578"/>
            <a:ext cx="31242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0053" y="6492875"/>
            <a:ext cx="46270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algn="l"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893305"/>
              </p:ext>
            </p:extLst>
          </p:nvPr>
        </p:nvGraphicFramePr>
        <p:xfrm>
          <a:off x="5520267" y="3632200"/>
          <a:ext cx="875452" cy="147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C:\Users\Asus\Pictures\Screenshots\Captură ecran (1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49" y="1040717"/>
            <a:ext cx="7809449" cy="5271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0598" y="455942"/>
            <a:ext cx="527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800" dirty="0">
                <a:latin typeface="+mn-lt"/>
              </a:rPr>
              <a:t>Platforma eLearning - </a:t>
            </a:r>
            <a:r>
              <a:rPr lang="ro-RO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o-RO" sz="1800" u="sng" dirty="0">
                <a:latin typeface="+mn-lt"/>
                <a:hlinkClick r:id="rId11"/>
              </a:rPr>
              <a:t>www.steamedu-project.eu</a:t>
            </a:r>
            <a:endParaRPr lang="ro-RO" sz="1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3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778000" y="421246"/>
            <a:ext cx="56134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o-RO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598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322" y="3508658"/>
            <a:ext cx="4475631" cy="2861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418" y="710308"/>
            <a:ext cx="4374417" cy="2675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778000" y="421246"/>
            <a:ext cx="56134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o-RO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598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4098" name="Picture 2" descr="C:\Users\Asus\Desktop\Imagine WhatsApp 2023-07-31 la 09.39.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31" y="1317174"/>
            <a:ext cx="3603788" cy="3971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ine WhatsApp 2023-07-31 la 09.41.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64" y="2376702"/>
            <a:ext cx="3937607" cy="3809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778000" y="421246"/>
            <a:ext cx="56134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o-RO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Muzeul LocaL – VASSILIS TSITSANIS</a:t>
            </a: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598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5122" name="Picture 2" descr="C:\Users\Asus\Desktop\Imagine WhatsApp 2023-07-31 la 10.19.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0" y="1066800"/>
            <a:ext cx="5909251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778000" y="421246"/>
            <a:ext cx="56134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o-RO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598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6146" name="Picture 2" descr="C:\Users\Asus\Desktop\PHOTO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34" y="934243"/>
            <a:ext cx="7652786" cy="5277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778000" y="421246"/>
            <a:ext cx="56134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o-RO" sz="20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598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pPr defTabSz="914400">
              <a:spcAft>
                <a:spcPts val="60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7170" name="Picture 2" descr="C:\Users\Asus\Desktop\Imagine WhatsApp 2023-07-31 la 09.43.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722" y="1101202"/>
            <a:ext cx="3316911" cy="50958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Imagine WhatsApp 2023-07-31 la 09.44.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067" y="1083355"/>
            <a:ext cx="3191932" cy="5113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5714" y="408947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srgbClr val="0070C0"/>
                </a:solidFill>
              </a:rPr>
              <a:t>           METEORA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495714" y="1552012"/>
            <a:ext cx="6019800" cy="1981813"/>
          </a:xfrm>
        </p:spPr>
        <p:txBody>
          <a:bodyPr>
            <a:noAutofit/>
          </a:bodyPr>
          <a:lstStyle/>
          <a:p>
            <a:pPr marL="479700"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La </a:t>
            </a:r>
            <a:r>
              <a:rPr lang="en-US" sz="1800" b="1" dirty="0" err="1">
                <a:solidFill>
                  <a:srgbClr val="002060"/>
                </a:solidFill>
              </a:rPr>
              <a:t>nivel</a:t>
            </a:r>
            <a:r>
              <a:rPr lang="en-US" sz="1800" b="1" dirty="0">
                <a:solidFill>
                  <a:srgbClr val="002060"/>
                </a:solidFill>
              </a:rPr>
              <a:t> de </a:t>
            </a:r>
            <a:r>
              <a:rPr lang="en-US" sz="1800" b="1" dirty="0" err="1">
                <a:solidFill>
                  <a:srgbClr val="002060"/>
                </a:solidFill>
              </a:rPr>
              <a:t>proiect</a:t>
            </a:r>
            <a:r>
              <a:rPr lang="en-US" sz="1800" b="1" dirty="0">
                <a:solidFill>
                  <a:srgbClr val="002060"/>
                </a:solidFill>
              </a:rPr>
              <a:t>:</a:t>
            </a:r>
          </a:p>
          <a:p>
            <a:pPr marL="936900" lvl="2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Crearea de exemple de scenarii STEAM </a:t>
            </a:r>
          </a:p>
          <a:p>
            <a:pPr marL="936900" lvl="2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Promovarea in social-media a proiectului</a:t>
            </a:r>
          </a:p>
          <a:p>
            <a:pPr marL="936900" lvl="2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Update pentru platforma educațională</a:t>
            </a:r>
          </a:p>
          <a:p>
            <a:pPr marL="936900" lvl="2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Reuniune transnațională în Iași (octombrie 2023)</a:t>
            </a:r>
            <a:endParaRPr lang="en-US" sz="1800" dirty="0">
              <a:solidFill>
                <a:srgbClr val="002060"/>
              </a:solidFill>
            </a:endParaRPr>
          </a:p>
          <a:p>
            <a:pPr marL="479700"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La </a:t>
            </a:r>
            <a:r>
              <a:rPr lang="en-US" sz="1800" b="1" dirty="0" err="1">
                <a:solidFill>
                  <a:srgbClr val="002060"/>
                </a:solidFill>
              </a:rPr>
              <a:t>nivel</a:t>
            </a:r>
            <a:r>
              <a:rPr lang="en-US" sz="1800" b="1" dirty="0">
                <a:solidFill>
                  <a:srgbClr val="002060"/>
                </a:solidFill>
              </a:rPr>
              <a:t> local:</a:t>
            </a:r>
          </a:p>
          <a:p>
            <a:pPr marL="936900" lvl="2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Crearea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unui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grup</a:t>
            </a:r>
            <a:r>
              <a:rPr lang="en-US" sz="1800" dirty="0">
                <a:solidFill>
                  <a:srgbClr val="002060"/>
                </a:solidFill>
              </a:rPr>
              <a:t> de </a:t>
            </a:r>
            <a:r>
              <a:rPr lang="ro-RO" sz="1800" dirty="0">
                <a:solidFill>
                  <a:srgbClr val="002060"/>
                </a:solidFill>
              </a:rPr>
              <a:t>inițiativă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pentru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promovare</a:t>
            </a:r>
            <a:r>
              <a:rPr lang="en-US" sz="1800" dirty="0">
                <a:solidFill>
                  <a:srgbClr val="002060"/>
                </a:solidFill>
              </a:rPr>
              <a:t> STEAM/robotic</a:t>
            </a:r>
            <a:r>
              <a:rPr lang="ro-RO" sz="1800" dirty="0">
                <a:solidFill>
                  <a:srgbClr val="002060"/>
                </a:solidFill>
              </a:rPr>
              <a:t>ă la nivel primar și preprimar, având ca vectori:</a:t>
            </a:r>
          </a:p>
          <a:p>
            <a:pPr marL="1394100" lvl="3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ISJ Iași </a:t>
            </a:r>
          </a:p>
          <a:p>
            <a:pPr marL="1394100" lvl="3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Colegiul Pedagogic ”Vasile Lupu”, Iași </a:t>
            </a:r>
          </a:p>
          <a:p>
            <a:pPr marL="1394100" lvl="3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Palatul copiilor Iași</a:t>
            </a:r>
          </a:p>
          <a:p>
            <a:pPr marL="1394100" lvl="3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002060"/>
                </a:solidFill>
              </a:rPr>
              <a:t>Facultatea de Psihologie și Științe ale educației - specializarea Pegadogia învățământului primar și preșcolar, UAIC Iași</a:t>
            </a:r>
          </a:p>
          <a:p>
            <a:pPr marL="594000" lvl="2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936900" lvl="2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26262" y="646766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 24-28 iulie 2023, Trikala, Grecia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199130" y="7743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urmează?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13" y="2311420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51813" y="6331043"/>
            <a:ext cx="2895600" cy="365125"/>
          </a:xfrm>
        </p:spPr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/>
              <a:t>24-28 iulie 2023, Trikala, Grecia</a:t>
            </a:r>
          </a:p>
          <a:p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2624667" y="1659285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o-RO" b="1" dirty="0">
                <a:solidFill>
                  <a:srgbClr val="002060"/>
                </a:solidFill>
              </a:rPr>
              <a:t>Participare LTTA Trikala, Grecia:</a:t>
            </a:r>
            <a:endParaRPr lang="ro-RO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Niculina - Otilia Ezaru – inspector școlar pentru învățământ primar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Dorina Marin – profesor pentru învățământul primar, Colegiul Național de Artă „Octav Băncilă” Iași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Alina Streba - profesor pentru învățământul primar, Școala Gimnazială „Otilia Cazimir” Iași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Angela Rotaru - profesor pentru învățământul primar, Școala Gimnazială „Iordache Cantacuzino” Pașcani</a:t>
            </a:r>
          </a:p>
        </p:txBody>
      </p:sp>
      <p:pic>
        <p:nvPicPr>
          <p:cNvPr id="4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48403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13" y="2311420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142999"/>
            <a:ext cx="3604514" cy="749429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		Parteneri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1664" y="6428070"/>
            <a:ext cx="2895600" cy="365125"/>
          </a:xfrm>
        </p:spPr>
        <p:txBody>
          <a:bodyPr/>
          <a:lstStyle/>
          <a:p>
            <a:r>
              <a:rPr lang="ro-RO" dirty="0"/>
              <a:t> 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261360" y="2398776"/>
            <a:ext cx="510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Directorate of Primary Education of Arta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(GR)</a:t>
            </a:r>
          </a:p>
          <a:p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Directorate of Primary Education of Arta, AKETH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(GR)</a:t>
            </a:r>
          </a:p>
          <a:p>
            <a:endParaRPr lang="ro-RO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Osmaniye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Il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Milli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Egitim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Mudurlugu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(TR)</a:t>
            </a:r>
          </a:p>
          <a:p>
            <a:endParaRPr lang="ro-RO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Siauliai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technines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kurybos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centras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(LT)</a:t>
            </a:r>
          </a:p>
          <a:p>
            <a:endParaRPr lang="ro-RO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Centro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Internazionale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per la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promozione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dell’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Educatione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 lo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Sviluppo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Associazione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(CEIPES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-IT)</a:t>
            </a: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112" y="35145"/>
            <a:ext cx="1749704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41" y="83906"/>
            <a:ext cx="2523963" cy="48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1" y="1755411"/>
            <a:ext cx="1740812" cy="2602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5503333"/>
            <a:ext cx="3541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  </a:t>
            </a:r>
          </a:p>
          <a:p>
            <a:pPr>
              <a:spcAft>
                <a:spcPts val="600"/>
              </a:spcAft>
            </a:pPr>
            <a:endParaRPr lang="ro-RO" dirty="0"/>
          </a:p>
        </p:txBody>
      </p:sp>
      <p:sp>
        <p:nvSpPr>
          <p:cNvPr id="10" name="Rectangle 9"/>
          <p:cNvSpPr/>
          <p:nvPr/>
        </p:nvSpPr>
        <p:spPr>
          <a:xfrm>
            <a:off x="4109158" y="5785765"/>
            <a:ext cx="2159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200" dirty="0">
                <a:latin typeface="Calibri" pitchFamily="34" charset="0"/>
                <a:cs typeface="Calibri" pitchFamily="34" charset="0"/>
              </a:rPr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289063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774188" y="1877885"/>
            <a:ext cx="5605272" cy="4038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Plecand de la 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xemplul lui Leonardo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Vinci, proiectul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susține personalitatea pluralistă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conceperea unui ghid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va detalia beneficiile implementării modelului STEAM în educație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STEAM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utilizează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domenii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tehnologie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inginerie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matematică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crearea unei platforme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pentru formarea profesorilor în practicile educaționale STEAM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 va include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predare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STEAM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competențel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115234" y="5892800"/>
            <a:ext cx="4745736" cy="365125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600"/>
              </a:spcAft>
            </a:pPr>
            <a:r>
              <a:rPr lang="ro-RO" dirty="0"/>
              <a:t> </a:t>
            </a:r>
          </a:p>
          <a:p>
            <a:pPr>
              <a:spcAft>
                <a:spcPts val="600"/>
              </a:spcAft>
            </a:pPr>
            <a:r>
              <a:rPr lang="ro-RO" dirty="0"/>
              <a:t> 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86202-88FA-4EC4-ACC9-C17A737D2BAB}"/>
              </a:ext>
            </a:extLst>
          </p:cNvPr>
          <p:cNvSpPr txBox="1"/>
          <p:nvPr/>
        </p:nvSpPr>
        <p:spPr>
          <a:xfrm>
            <a:off x="2489200" y="79295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SCOPUL PROIECTULUI</a:t>
            </a:r>
          </a:p>
        </p:txBody>
      </p:sp>
      <p:pic>
        <p:nvPicPr>
          <p:cNvPr id="10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15178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56" y="2404602"/>
            <a:ext cx="1590687" cy="2377709"/>
          </a:xfrm>
          <a:prstGeom prst="rect">
            <a:avLst/>
          </a:prstGeom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160" y="15178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2" y="123866"/>
            <a:ext cx="2527432" cy="486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0051" y="5916168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30030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264408" y="2203058"/>
            <a:ext cx="5632703" cy="4455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 Sprijinirea elevilor de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școală primară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 (6 - 11 ani) în dezvoltarea competențelor cognitive prin crearea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scenariilor didactice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în care fiecare activitate educațională va fi puntea de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legătură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 între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cunoștințele,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valorile, aptitudinile și atitudinile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anterioare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, respectiv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noile cunoștințe,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utilizând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strategii moderne de învățare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890435" y="6060966"/>
            <a:ext cx="4745736" cy="365125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ro-RO" dirty="0"/>
              <a:t> </a:t>
            </a:r>
          </a:p>
          <a:p>
            <a:pPr>
              <a:spcAft>
                <a:spcPts val="600"/>
              </a:spcAft>
            </a:pPr>
            <a:r>
              <a:rPr lang="ro-RO" dirty="0"/>
              <a:t> </a:t>
            </a:r>
          </a:p>
          <a:p>
            <a:pPr>
              <a:spcAft>
                <a:spcPts val="600"/>
              </a:spcAft>
            </a:pPr>
            <a:r>
              <a:rPr lang="ro-RO" dirty="0"/>
              <a:t> 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48C56-5A6C-4F1E-AEDF-03BCEFC872FC}"/>
              </a:ext>
            </a:extLst>
          </p:cNvPr>
          <p:cNvSpPr txBox="1"/>
          <p:nvPr/>
        </p:nvSpPr>
        <p:spPr>
          <a:xfrm>
            <a:off x="2590800" y="1011932"/>
            <a:ext cx="44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 PRINCIPAL</a:t>
            </a:r>
          </a:p>
        </p:txBody>
      </p:sp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A6A64396-B269-4EAD-85A3-89322EF9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DB2ED25E-F917-4FFA-8BCC-B3B526F2A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84" y="105569"/>
            <a:ext cx="2527432" cy="486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328021"/>
            <a:ext cx="1740812" cy="2602111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5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016679" y="5923692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13924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416" y="1017164"/>
            <a:ext cx="5966712" cy="9144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Beneficiile practicii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784" y="1960774"/>
            <a:ext cx="6135624" cy="359614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Dezvoltarea gândirii critice și a creativității copiilor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Rezolvarea unor probleme mai complexe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Învățare colaborativă – colaborare, dialog prin lucrul în grup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Dezvoltarea abilităților sociale, de comunicare și de cercetare 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Rezolvarea de probleme gestionând materiale accesibile, utilizabile în fiecare zi și reciclabile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5174" y="6463665"/>
            <a:ext cx="2895600" cy="365125"/>
          </a:xfrm>
        </p:spPr>
        <p:txBody>
          <a:bodyPr/>
          <a:lstStyle/>
          <a:p>
            <a:r>
              <a:rPr lang="ro-RO" dirty="0"/>
              <a:t> 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96" y="106424"/>
            <a:ext cx="1749704" cy="82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15" y="238853"/>
            <a:ext cx="2530059" cy="487722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7" y="2207837"/>
            <a:ext cx="1633915" cy="2442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2158" y="6043712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392487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097892" y="1537370"/>
            <a:ext cx="5616340" cy="42879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direct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: elevi din școala primară cu vârste între 6-11 ani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indirect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: profesori, directori, consilieri, formatori, personal școlar care va avea exemple de bune practici pentru o predare integrată a științei, artelor și matematicii cu ajutorul tehnologiei în lecțiile STEAM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pentru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elevii din ciclul primar</a:t>
            </a:r>
            <a:endParaRPr lang="ro-RO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34390" y="6492583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 </a:t>
            </a:r>
            <a:endParaRPr lang="it-IT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34517FB7-8F5D-4D7A-8F77-1457D31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648" y="-7459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D2271ABC-0717-4F96-8E22-B6FF40BD1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98" y="104091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368B19-F0DF-4EAE-A473-BF2772155CFA}"/>
              </a:ext>
            </a:extLst>
          </p:cNvPr>
          <p:cNvSpPr txBox="1"/>
          <p:nvPr/>
        </p:nvSpPr>
        <p:spPr>
          <a:xfrm>
            <a:off x="3207258" y="85073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 ŢINTĂ</a:t>
            </a: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2285122"/>
            <a:ext cx="1633915" cy="2442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5930" y="6187646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1641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807208" y="1960174"/>
            <a:ext cx="6031992" cy="38564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ghid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va detalia beneficiile implementării modelului STEAM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o-RO" sz="2000" b="1" i="1" dirty="0"/>
              <a:t>STEAM in Primary Education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inovatoare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u="sng" dirty="0">
                <a:hlinkClick r:id="rId2"/>
              </a:rPr>
              <a:t>www.steamedu-project.eu</a:t>
            </a:r>
            <a:r>
              <a:rPr lang="ro-R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conține 90 de exemple de scenarii de buna practică, în care cele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domenii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științifice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tehnologie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inginerie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matematică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conlucrează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procesul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educațional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rezolvarea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probleme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41502" y="6492875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 </a:t>
            </a:r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4F150-A55C-4B31-9D91-77FFEB274AA7}"/>
              </a:ext>
            </a:extLst>
          </p:cNvPr>
          <p:cNvSpPr txBox="1"/>
          <p:nvPr/>
        </p:nvSpPr>
        <p:spPr>
          <a:xfrm>
            <a:off x="3214370" y="51494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96" y="204216"/>
            <a:ext cx="1749704" cy="82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784" y="141347"/>
            <a:ext cx="2530059" cy="48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809108"/>
            <a:ext cx="1234187" cy="1844824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6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03843" y="6314645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</p:spTree>
    <p:extLst>
      <p:ext uri="{BB962C8B-B14F-4D97-AF65-F5344CB8AC3E}">
        <p14:creationId xmlns:p14="http://schemas.microsoft.com/office/powerpoint/2010/main" val="1309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364564" y="1429101"/>
            <a:ext cx="6669369" cy="4683831"/>
          </a:xfr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Presentation of the final version of the guide</a:t>
            </a:r>
            <a:r>
              <a:rPr lang="ro-RO" sz="2000" dirty="0">
                <a:solidFill>
                  <a:schemeClr val="tx1"/>
                </a:solidFill>
              </a:rPr>
              <a:t> - </a:t>
            </a:r>
            <a:r>
              <a:rPr lang="ro-RO" sz="2000" b="1" i="1" dirty="0"/>
              <a:t>STEAM in Primary Education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Presentation of the eLearning platform</a:t>
            </a:r>
            <a:r>
              <a:rPr lang="ro-RO" sz="2000" dirty="0">
                <a:solidFill>
                  <a:schemeClr val="tx1"/>
                </a:solidFill>
              </a:rPr>
              <a:t> - </a:t>
            </a:r>
            <a:r>
              <a:rPr lang="ro-RO" sz="2000" u="sng" dirty="0">
                <a:hlinkClick r:id="rId2"/>
              </a:rPr>
              <a:t>www.steamedu-project.eu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Presentation of a sample module 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Presentation of resources (intro videos, selected videos, Learning objectives</a:t>
            </a:r>
            <a:r>
              <a:rPr lang="ro-RO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training material) of the module</a:t>
            </a:r>
            <a:endParaRPr lang="ro-RO" sz="20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Presentation of the needed tasks for the online platform </a:t>
            </a:r>
            <a:endParaRPr lang="ro-RO" sz="2000" dirty="0">
              <a:solidFill>
                <a:schemeClr val="tx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Management of the project 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chemeClr val="tx1"/>
                </a:solidFill>
              </a:rPr>
              <a:t>Dissemination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Evaluation</a:t>
            </a:r>
            <a:endParaRPr lang="ro-RO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Workshop on uploading materials to the online platform </a:t>
            </a:r>
            <a:endParaRPr lang="ro-RO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Presentation of the guideline of the lesson plans </a:t>
            </a:r>
            <a:endParaRPr lang="ro-RO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WORKSHOP on preparing lesson plans 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971800" y="6348518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2</a:t>
            </a:r>
            <a:r>
              <a:rPr lang="ro-RO" dirty="0">
                <a:solidFill>
                  <a:schemeClr val="tx1"/>
                </a:solidFill>
              </a:rPr>
              <a:t>4</a:t>
            </a:r>
            <a:r>
              <a:rPr lang="it-IT" dirty="0">
                <a:solidFill>
                  <a:schemeClr val="tx1"/>
                </a:solidFill>
              </a:rPr>
              <a:t>-2</a:t>
            </a:r>
            <a:r>
              <a:rPr lang="ro-RO" dirty="0">
                <a:solidFill>
                  <a:schemeClr val="tx1"/>
                </a:solidFill>
              </a:rPr>
              <a:t>8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iulie</a:t>
            </a:r>
            <a:r>
              <a:rPr lang="it-IT" dirty="0">
                <a:solidFill>
                  <a:schemeClr val="tx1"/>
                </a:solidFill>
              </a:rPr>
              <a:t> 202</a:t>
            </a:r>
            <a:r>
              <a:rPr lang="ro-RO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Trikala</a:t>
            </a:r>
            <a:r>
              <a:rPr lang="it-IT" dirty="0">
                <a:solidFill>
                  <a:schemeClr val="tx1"/>
                </a:solidFill>
              </a:rPr>
              <a:t>,</a:t>
            </a:r>
            <a:r>
              <a:rPr lang="ro-RO" dirty="0">
                <a:solidFill>
                  <a:schemeClr val="tx1"/>
                </a:solidFill>
              </a:rPr>
              <a:t> Grecia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86610"/>
            <a:ext cx="2061112" cy="396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2971800" y="387969"/>
            <a:ext cx="382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ro-RO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LTTA 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5">
            <a:alphaModFix/>
          </a:blip>
          <a:srcRect r="56785"/>
          <a:stretch/>
        </p:blipFill>
        <p:spPr>
          <a:xfrm>
            <a:off x="15917" y="9144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1" y="2011406"/>
            <a:ext cx="1449300" cy="21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441990" y="4953000"/>
            <a:ext cx="8010664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90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24-28 iulie 2023, Trikala, Grecia</a:t>
            </a:r>
          </a:p>
        </p:txBody>
      </p:sp>
      <p:pic>
        <p:nvPicPr>
          <p:cNvPr id="5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pic>
        <p:nvPicPr>
          <p:cNvPr id="1027" name="Picture 3" descr="C:\Users\Asus\Desktop\PHOTO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62" y="1120754"/>
            <a:ext cx="7981829" cy="484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776</Words>
  <Application>Microsoft Office PowerPoint</Application>
  <PresentationFormat>Expunere pe ecran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   STEAM &amp; Digital Skills  Searching for the new Leonardos    LTTA - TRIKALA, Grecia</vt:lpstr>
      <vt:lpstr>  Parteneri</vt:lpstr>
      <vt:lpstr>Prezentare PowerPoint</vt:lpstr>
      <vt:lpstr>Prezentare PowerPoint</vt:lpstr>
      <vt:lpstr>Beneficiile practicii STEAM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1  State of the Art Report</dc:title>
  <dc:creator>ypogeio</dc:creator>
  <cp:lastModifiedBy>gconea</cp:lastModifiedBy>
  <cp:revision>104</cp:revision>
  <dcterms:created xsi:type="dcterms:W3CDTF">2018-11-16T16:05:06Z</dcterms:created>
  <dcterms:modified xsi:type="dcterms:W3CDTF">2023-07-31T08:00:00Z</dcterms:modified>
</cp:coreProperties>
</file>